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86" saveSubsetFonts="1">
  <p:sldMasterIdLst>
    <p:sldMasterId id="2147483649" r:id="rId1"/>
  </p:sldMasterIdLst>
  <p:notesMasterIdLst>
    <p:notesMasterId r:id="rId58"/>
  </p:notesMasterIdLst>
  <p:handoutMasterIdLst>
    <p:handoutMasterId r:id="rId59"/>
  </p:handoutMasterIdLst>
  <p:sldIdLst>
    <p:sldId id="265" r:id="rId2"/>
    <p:sldId id="263" r:id="rId3"/>
    <p:sldId id="257" r:id="rId4"/>
    <p:sldId id="258" r:id="rId5"/>
    <p:sldId id="259" r:id="rId6"/>
    <p:sldId id="260" r:id="rId7"/>
    <p:sldId id="262" r:id="rId8"/>
    <p:sldId id="264" r:id="rId9"/>
    <p:sldId id="270" r:id="rId10"/>
    <p:sldId id="314" r:id="rId11"/>
    <p:sldId id="316" r:id="rId12"/>
    <p:sldId id="317" r:id="rId13"/>
    <p:sldId id="315" r:id="rId14"/>
    <p:sldId id="286" r:id="rId15"/>
    <p:sldId id="272" r:id="rId16"/>
    <p:sldId id="318" r:id="rId17"/>
    <p:sldId id="319" r:id="rId18"/>
    <p:sldId id="320" r:id="rId19"/>
    <p:sldId id="321" r:id="rId20"/>
    <p:sldId id="287" r:id="rId21"/>
    <p:sldId id="348" r:id="rId22"/>
    <p:sldId id="349" r:id="rId23"/>
    <p:sldId id="350" r:id="rId24"/>
    <p:sldId id="351" r:id="rId25"/>
    <p:sldId id="352" r:id="rId26"/>
    <p:sldId id="353" r:id="rId27"/>
    <p:sldId id="278" r:id="rId28"/>
    <p:sldId id="326" r:id="rId29"/>
    <p:sldId id="327" r:id="rId30"/>
    <p:sldId id="328" r:id="rId31"/>
    <p:sldId id="329" r:id="rId32"/>
    <p:sldId id="284" r:id="rId33"/>
    <p:sldId id="330" r:id="rId34"/>
    <p:sldId id="331" r:id="rId35"/>
    <p:sldId id="332" r:id="rId36"/>
    <p:sldId id="333" r:id="rId37"/>
    <p:sldId id="334" r:id="rId38"/>
    <p:sldId id="335" r:id="rId39"/>
    <p:sldId id="292" r:id="rId40"/>
    <p:sldId id="305" r:id="rId41"/>
    <p:sldId id="306" r:id="rId42"/>
    <p:sldId id="307" r:id="rId43"/>
    <p:sldId id="308" r:id="rId44"/>
    <p:sldId id="285" r:id="rId45"/>
    <p:sldId id="336" r:id="rId46"/>
    <p:sldId id="337" r:id="rId47"/>
    <p:sldId id="338" r:id="rId48"/>
    <p:sldId id="339" r:id="rId49"/>
    <p:sldId id="340" r:id="rId50"/>
    <p:sldId id="341" r:id="rId51"/>
    <p:sldId id="342" r:id="rId52"/>
    <p:sldId id="343" r:id="rId53"/>
    <p:sldId id="344" r:id="rId54"/>
    <p:sldId id="345" r:id="rId55"/>
    <p:sldId id="346" r:id="rId56"/>
    <p:sldId id="347" r:id="rId5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3333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>
      <p:cViewPr varScale="1">
        <p:scale>
          <a:sx n="67" d="100"/>
          <a:sy n="67" d="100"/>
        </p:scale>
        <p:origin x="-5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754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1403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ECFE457B-7EFB-4A97-8E28-88F3A0E2CF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405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42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378DDAEE-45DC-48FC-9E78-7C15EE8F12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4770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429995A3-11D9-4498-9EFC-D4C2750F87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CD83E118-4829-49DE-9657-B1A0A86B1C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0DB279AE-1BFE-4423-B0A5-BB2CBA70C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130C9665-B1DB-4904-AAF0-B241300E5A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5368754D-20F5-4510-8EA1-28B040E573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7C439550-726B-46DA-A9DB-A4215E405C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5E95B518-720E-421C-A62F-96D56B3DB0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341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3269B009-8E19-4BFD-BB3D-9A146AB871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D16200A3-4C6C-45DC-BB7F-0801F23C0C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5D5AB58E-6597-4580-BA73-02A5434BFF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7-</a:t>
            </a:r>
            <a:fld id="{0FB3AC9E-44E8-443C-8AAB-C02741FE94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114300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0150" indent="-228600" algn="l" rtl="0" eaLnBrk="0" fontAlgn="base" hangingPunct="0">
        <a:spcBef>
          <a:spcPct val="0"/>
        </a:spcBef>
        <a:spcAft>
          <a:spcPct val="0"/>
        </a:spcAft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26.emf"/><Relationship Id="rId4" Type="http://schemas.openxmlformats.org/officeDocument/2006/relationships/oleObject" Target="../embeddings/oleObject2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26.emf"/><Relationship Id="rId4" Type="http://schemas.openxmlformats.org/officeDocument/2006/relationships/oleObject" Target="../embeddings/oleObject2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6.emf"/><Relationship Id="rId4" Type="http://schemas.openxmlformats.org/officeDocument/2006/relationships/oleObject" Target="../embeddings/oleObject23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6.emf"/><Relationship Id="rId4" Type="http://schemas.openxmlformats.org/officeDocument/2006/relationships/oleObject" Target="../embeddings/oleObject2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3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2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32.emf"/><Relationship Id="rId4" Type="http://schemas.openxmlformats.org/officeDocument/2006/relationships/oleObject" Target="../embeddings/oleObject27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2.emf"/><Relationship Id="rId4" Type="http://schemas.openxmlformats.org/officeDocument/2006/relationships/oleObject" Target="../embeddings/oleObject28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32.emf"/><Relationship Id="rId4" Type="http://schemas.openxmlformats.org/officeDocument/2006/relationships/oleObject" Target="../embeddings/oleObject29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32.emf"/><Relationship Id="rId4" Type="http://schemas.openxmlformats.org/officeDocument/2006/relationships/oleObject" Target="../embeddings/oleObject30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2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34.emf"/><Relationship Id="rId4" Type="http://schemas.openxmlformats.org/officeDocument/2006/relationships/oleObject" Target="../embeddings/oleObject33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34.emf"/><Relationship Id="rId4" Type="http://schemas.openxmlformats.org/officeDocument/2006/relationships/oleObject" Target="../embeddings/oleObject34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34.emf"/><Relationship Id="rId4" Type="http://schemas.openxmlformats.org/officeDocument/2006/relationships/oleObject" Target="../embeddings/oleObject35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34.emf"/><Relationship Id="rId4" Type="http://schemas.openxmlformats.org/officeDocument/2006/relationships/oleObject" Target="../embeddings/oleObject36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39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40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39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40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41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4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43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44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45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46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47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48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9.vml"/><Relationship Id="rId4" Type="http://schemas.openxmlformats.org/officeDocument/2006/relationships/image" Target="../media/image4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458EFCC-A3DC-4152-A11E-71648CC43A3B}" type="slidenum">
              <a:rPr lang="en-US"/>
              <a:pPr>
                <a:defRPr/>
              </a:pPr>
              <a:t>286</a:t>
            </a:fld>
            <a:endParaRPr lang="en-US" dirty="0"/>
          </a:p>
        </p:txBody>
      </p:sp>
      <p:sp>
        <p:nvSpPr>
          <p:cNvPr id="11266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SHOPPING CENTER</a:t>
            </a:r>
            <a:br>
              <a:rPr lang="en-US" dirty="0" smtClean="0"/>
            </a:br>
            <a:r>
              <a:rPr lang="en-US" dirty="0" smtClean="0"/>
              <a:t>WALKAROUND</a:t>
            </a:r>
          </a:p>
        </p:txBody>
      </p:sp>
      <p:graphicFrame>
        <p:nvGraphicFramePr>
          <p:cNvPr id="1026" name="Object 2056" descr="This is a picture of the burn time clock showing 5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2389212680"/>
              </p:ext>
            </p:extLst>
          </p:nvPr>
        </p:nvGraphicFramePr>
        <p:xfrm>
          <a:off x="1371600" y="32004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004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2057"/>
          <p:cNvSpPr txBox="1">
            <a:spLocks noChangeArrowheads="1"/>
          </p:cNvSpPr>
          <p:nvPr/>
        </p:nvSpPr>
        <p:spPr bwMode="auto">
          <a:xfrm>
            <a:off x="1398588" y="4572000"/>
            <a:ext cx="6072187" cy="9810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Exercise assumes 2 minutes for discovery/reporting fire. </a:t>
            </a:r>
          </a:p>
          <a:p>
            <a:r>
              <a:rPr lang="en-US" sz="1400" b="1" dirty="0"/>
              <a:t>Exercise assumes 3 minutes for dispatch/response.</a:t>
            </a:r>
          </a:p>
          <a:p>
            <a:endParaRPr lang="en-US" sz="1400" b="1" dirty="0"/>
          </a:p>
          <a:p>
            <a:r>
              <a:rPr lang="en-US" sz="1400" b="1" dirty="0"/>
              <a:t>Exercise assumes 5 minute total burn time upon arrival of first fire company.</a:t>
            </a:r>
          </a:p>
        </p:txBody>
      </p:sp>
      <p:sp>
        <p:nvSpPr>
          <p:cNvPr id="1030" name="Text Box 2055"/>
          <p:cNvSpPr txBox="1">
            <a:spLocks noChangeArrowheads="1"/>
          </p:cNvSpPr>
          <p:nvPr/>
        </p:nvSpPr>
        <p:spPr bwMode="auto">
          <a:xfrm>
            <a:off x="6034088" y="2611438"/>
            <a:ext cx="1733550" cy="5556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Exercise Message # </a:t>
            </a:r>
          </a:p>
          <a:p>
            <a:r>
              <a:rPr lang="en-US" sz="1400" b="1" dirty="0"/>
              <a:t>Will Appear Here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D3B5CEB-6AC6-4762-BCE8-7BEA70F3E1D9}" type="slidenum">
              <a:rPr lang="en-US"/>
              <a:pPr>
                <a:defRPr/>
              </a:pPr>
              <a:t>295</a:t>
            </a:fld>
            <a:endParaRPr lang="en-US" dirty="0"/>
          </a:p>
        </p:txBody>
      </p:sp>
      <p:pic>
        <p:nvPicPr>
          <p:cNvPr id="3076" name="Picture 2" descr="This is a picture of the front of the same shopping center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51054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3074" name="Object 4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9752976"/>
              </p:ext>
            </p:extLst>
          </p:nvPr>
        </p:nvGraphicFramePr>
        <p:xfrm>
          <a:off x="1362075" y="5738813"/>
          <a:ext cx="5821363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2075" y="5738813"/>
                        <a:ext cx="5821363" cy="10509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6067425" y="540543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B36CDBB-B6A8-435B-A4CE-F7ACE888DBC4}" type="slidenum">
              <a:rPr lang="en-US"/>
              <a:pPr>
                <a:defRPr/>
              </a:pPr>
              <a:t>296</a:t>
            </a:fld>
            <a:endParaRPr lang="en-US" dirty="0"/>
          </a:p>
        </p:txBody>
      </p:sp>
      <p:pic>
        <p:nvPicPr>
          <p:cNvPr id="4100" name="Picture 1026" descr="This is a picture of the side of the same shopping center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1027"/>
          <p:cNvSpPr txBox="1">
            <a:spLocks noChangeArrowheads="1"/>
          </p:cNvSpPr>
          <p:nvPr/>
        </p:nvSpPr>
        <p:spPr bwMode="auto">
          <a:xfrm>
            <a:off x="8162925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4102" name="Text Box 1028"/>
          <p:cNvSpPr txBox="1">
            <a:spLocks noChangeArrowheads="1"/>
          </p:cNvSpPr>
          <p:nvPr/>
        </p:nvSpPr>
        <p:spPr bwMode="auto">
          <a:xfrm>
            <a:off x="3124200" y="4572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4098" name="Object 1031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967442"/>
              </p:ext>
            </p:extLst>
          </p:nvPr>
        </p:nvGraphicFramePr>
        <p:xfrm>
          <a:off x="1533525" y="5743575"/>
          <a:ext cx="5821363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525" y="5743575"/>
                        <a:ext cx="5821363" cy="10509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1032"/>
          <p:cNvSpPr txBox="1">
            <a:spLocks noChangeArrowheads="1"/>
          </p:cNvSpPr>
          <p:nvPr/>
        </p:nvSpPr>
        <p:spPr bwMode="auto">
          <a:xfrm>
            <a:off x="6253163" y="54197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1AC97AB-6BFB-4ACE-BED1-F146B23D25E5}" type="slidenum">
              <a:rPr lang="en-US"/>
              <a:pPr>
                <a:defRPr/>
              </a:pPr>
              <a:t>297</a:t>
            </a:fld>
            <a:endParaRPr lang="en-US" dirty="0"/>
          </a:p>
        </p:txBody>
      </p:sp>
      <p:pic>
        <p:nvPicPr>
          <p:cNvPr id="5124" name="Picture 2" descr="This is a picture of the back of the same shopping center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3276600" y="4343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7772400" y="41148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5122" name="Object 7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484085"/>
              </p:ext>
            </p:extLst>
          </p:nvPr>
        </p:nvGraphicFramePr>
        <p:xfrm>
          <a:off x="1433513" y="5743575"/>
          <a:ext cx="5821362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513" y="5743575"/>
                        <a:ext cx="5821362" cy="10509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6157913" y="53959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  <p:sp>
        <p:nvSpPr>
          <p:cNvPr id="5128" name="Line 6"/>
          <p:cNvSpPr>
            <a:spLocks noChangeShapeType="1"/>
          </p:cNvSpPr>
          <p:nvPr/>
        </p:nvSpPr>
        <p:spPr bwMode="auto">
          <a:xfrm flipV="1">
            <a:off x="8382000" y="3429000"/>
            <a:ext cx="3048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045FD75-658B-4CD9-BC31-3DB191642F04}" type="slidenum">
              <a:rPr lang="en-US"/>
              <a:pPr>
                <a:defRPr/>
              </a:pPr>
              <a:t>298</a:t>
            </a:fld>
            <a:endParaRPr lang="en-US" dirty="0"/>
          </a:p>
        </p:txBody>
      </p:sp>
      <p:pic>
        <p:nvPicPr>
          <p:cNvPr id="6148" name="Picture 2" descr="This is another picture of the front of the same shopping center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7543800" y="4114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3200400" y="4343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6146" name="Object 7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000593"/>
              </p:ext>
            </p:extLst>
          </p:nvPr>
        </p:nvGraphicFramePr>
        <p:xfrm>
          <a:off x="1433513" y="5759450"/>
          <a:ext cx="5821362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513" y="5759450"/>
                        <a:ext cx="5821362" cy="10509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6153150" y="539115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  <p:sp>
        <p:nvSpPr>
          <p:cNvPr id="6152" name="Line 6"/>
          <p:cNvSpPr>
            <a:spLocks noChangeShapeType="1"/>
          </p:cNvSpPr>
          <p:nvPr/>
        </p:nvSpPr>
        <p:spPr bwMode="auto">
          <a:xfrm flipV="1">
            <a:off x="7772400" y="3352800"/>
            <a:ext cx="533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5C3DC44-5DE2-40AF-BF15-E87577687A01}" type="slidenum">
              <a:rPr lang="en-US"/>
              <a:pPr>
                <a:defRPr/>
              </a:pPr>
              <a:t>299</a:t>
            </a:fld>
            <a:endParaRPr lang="en-US" dirty="0"/>
          </a:p>
        </p:txBody>
      </p:sp>
      <p:sp>
        <p:nvSpPr>
          <p:cNvPr id="7172" name="Rectangle 219"/>
          <p:cNvSpPr>
            <a:spLocks noChangeArrowheads="1"/>
          </p:cNvSpPr>
          <p:nvPr/>
        </p:nvSpPr>
        <p:spPr bwMode="auto">
          <a:xfrm>
            <a:off x="0" y="0"/>
            <a:ext cx="91440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73" name="Line 2"/>
          <p:cNvSpPr>
            <a:spLocks noChangeShapeType="1"/>
          </p:cNvSpPr>
          <p:nvPr/>
        </p:nvSpPr>
        <p:spPr bwMode="auto">
          <a:xfrm>
            <a:off x="1143000" y="12573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74" name="Line 3"/>
          <p:cNvSpPr>
            <a:spLocks noChangeShapeType="1"/>
          </p:cNvSpPr>
          <p:nvPr/>
        </p:nvSpPr>
        <p:spPr bwMode="auto">
          <a:xfrm>
            <a:off x="8001000" y="12573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75" name="Line 4"/>
          <p:cNvSpPr>
            <a:spLocks noChangeShapeType="1"/>
          </p:cNvSpPr>
          <p:nvPr/>
        </p:nvSpPr>
        <p:spPr bwMode="auto">
          <a:xfrm>
            <a:off x="1143000" y="12573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76" name="Line 5"/>
          <p:cNvSpPr>
            <a:spLocks noChangeShapeType="1"/>
          </p:cNvSpPr>
          <p:nvPr/>
        </p:nvSpPr>
        <p:spPr bwMode="auto">
          <a:xfrm>
            <a:off x="1143000" y="44577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77" name="Line 6"/>
          <p:cNvSpPr>
            <a:spLocks noChangeShapeType="1"/>
          </p:cNvSpPr>
          <p:nvPr/>
        </p:nvSpPr>
        <p:spPr bwMode="auto">
          <a:xfrm>
            <a:off x="2514600" y="12573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78" name="Line 7"/>
          <p:cNvSpPr>
            <a:spLocks noChangeShapeType="1"/>
          </p:cNvSpPr>
          <p:nvPr/>
        </p:nvSpPr>
        <p:spPr bwMode="auto">
          <a:xfrm>
            <a:off x="3886200" y="12573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179" name="Group 8"/>
          <p:cNvGrpSpPr>
            <a:grpSpLocks/>
          </p:cNvGrpSpPr>
          <p:nvPr/>
        </p:nvGrpSpPr>
        <p:grpSpPr bwMode="auto">
          <a:xfrm rot="16200000" flipH="1">
            <a:off x="2171700" y="4191000"/>
            <a:ext cx="228600" cy="304800"/>
            <a:chOff x="1827" y="2496"/>
            <a:chExt cx="93" cy="96"/>
          </a:xfrm>
        </p:grpSpPr>
        <p:sp>
          <p:nvSpPr>
            <p:cNvPr id="738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88" name="Line 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0" name="Group 11"/>
          <p:cNvGrpSpPr>
            <a:grpSpLocks/>
          </p:cNvGrpSpPr>
          <p:nvPr/>
        </p:nvGrpSpPr>
        <p:grpSpPr bwMode="auto">
          <a:xfrm rot="16200000" flipH="1">
            <a:off x="3543300" y="4191000"/>
            <a:ext cx="228600" cy="304800"/>
            <a:chOff x="1827" y="2496"/>
            <a:chExt cx="93" cy="96"/>
          </a:xfrm>
        </p:grpSpPr>
        <p:sp>
          <p:nvSpPr>
            <p:cNvPr id="738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86" name="Line 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1" name="Group 14"/>
          <p:cNvGrpSpPr>
            <a:grpSpLocks/>
          </p:cNvGrpSpPr>
          <p:nvPr/>
        </p:nvGrpSpPr>
        <p:grpSpPr bwMode="auto">
          <a:xfrm rot="16200000" flipH="1">
            <a:off x="4914900" y="4191000"/>
            <a:ext cx="228600" cy="304800"/>
            <a:chOff x="1827" y="2496"/>
            <a:chExt cx="93" cy="96"/>
          </a:xfrm>
        </p:grpSpPr>
        <p:sp>
          <p:nvSpPr>
            <p:cNvPr id="738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84" name="Line 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2" name="Group 17"/>
          <p:cNvGrpSpPr>
            <a:grpSpLocks/>
          </p:cNvGrpSpPr>
          <p:nvPr/>
        </p:nvGrpSpPr>
        <p:grpSpPr bwMode="auto">
          <a:xfrm rot="16200000" flipH="1">
            <a:off x="6286500" y="4191000"/>
            <a:ext cx="228600" cy="304800"/>
            <a:chOff x="1827" y="2496"/>
            <a:chExt cx="93" cy="96"/>
          </a:xfrm>
        </p:grpSpPr>
        <p:sp>
          <p:nvSpPr>
            <p:cNvPr id="738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82" name="Line 1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3" name="Group 20"/>
          <p:cNvGrpSpPr>
            <a:grpSpLocks/>
          </p:cNvGrpSpPr>
          <p:nvPr/>
        </p:nvGrpSpPr>
        <p:grpSpPr bwMode="auto">
          <a:xfrm rot="16200000" flipH="1">
            <a:off x="7658100" y="4191000"/>
            <a:ext cx="228600" cy="304800"/>
            <a:chOff x="1827" y="2496"/>
            <a:chExt cx="93" cy="96"/>
          </a:xfrm>
        </p:grpSpPr>
        <p:sp>
          <p:nvSpPr>
            <p:cNvPr id="737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80" name="Line 22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4" name="Group 23"/>
          <p:cNvGrpSpPr>
            <a:grpSpLocks/>
          </p:cNvGrpSpPr>
          <p:nvPr/>
        </p:nvGrpSpPr>
        <p:grpSpPr bwMode="auto">
          <a:xfrm>
            <a:off x="1676400" y="4381500"/>
            <a:ext cx="381000" cy="152400"/>
            <a:chOff x="2112" y="3792"/>
            <a:chExt cx="192" cy="96"/>
          </a:xfrm>
        </p:grpSpPr>
        <p:grpSp>
          <p:nvGrpSpPr>
            <p:cNvPr id="7375" name="Group 2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77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6" name="Line 2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5" name="Group 28"/>
          <p:cNvGrpSpPr>
            <a:grpSpLocks/>
          </p:cNvGrpSpPr>
          <p:nvPr/>
        </p:nvGrpSpPr>
        <p:grpSpPr bwMode="auto">
          <a:xfrm>
            <a:off x="1295400" y="4381500"/>
            <a:ext cx="381000" cy="152400"/>
            <a:chOff x="2112" y="3792"/>
            <a:chExt cx="192" cy="96"/>
          </a:xfrm>
        </p:grpSpPr>
        <p:grpSp>
          <p:nvGrpSpPr>
            <p:cNvPr id="7371" name="Group 2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73" name="Line 3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4" name="Line 3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2" name="Line 3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6" name="Group 33"/>
          <p:cNvGrpSpPr>
            <a:grpSpLocks/>
          </p:cNvGrpSpPr>
          <p:nvPr/>
        </p:nvGrpSpPr>
        <p:grpSpPr bwMode="auto">
          <a:xfrm>
            <a:off x="3048000" y="4381500"/>
            <a:ext cx="381000" cy="152400"/>
            <a:chOff x="2112" y="3792"/>
            <a:chExt cx="192" cy="96"/>
          </a:xfrm>
        </p:grpSpPr>
        <p:grpSp>
          <p:nvGrpSpPr>
            <p:cNvPr id="7367" name="Group 3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69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0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68" name="Line 3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7" name="Group 38"/>
          <p:cNvGrpSpPr>
            <a:grpSpLocks/>
          </p:cNvGrpSpPr>
          <p:nvPr/>
        </p:nvGrpSpPr>
        <p:grpSpPr bwMode="auto">
          <a:xfrm>
            <a:off x="2667000" y="4381500"/>
            <a:ext cx="381000" cy="152400"/>
            <a:chOff x="2112" y="3792"/>
            <a:chExt cx="192" cy="96"/>
          </a:xfrm>
        </p:grpSpPr>
        <p:grpSp>
          <p:nvGrpSpPr>
            <p:cNvPr id="7363" name="Group 3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65" name="Line 4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66" name="Line 4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64" name="Line 4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8" name="Group 43"/>
          <p:cNvGrpSpPr>
            <a:grpSpLocks/>
          </p:cNvGrpSpPr>
          <p:nvPr/>
        </p:nvGrpSpPr>
        <p:grpSpPr bwMode="auto">
          <a:xfrm>
            <a:off x="4419600" y="4381500"/>
            <a:ext cx="381000" cy="152400"/>
            <a:chOff x="2112" y="3792"/>
            <a:chExt cx="192" cy="96"/>
          </a:xfrm>
        </p:grpSpPr>
        <p:grpSp>
          <p:nvGrpSpPr>
            <p:cNvPr id="7359" name="Group 4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61" name="Line 4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62" name="Line 4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60" name="Line 4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89" name="Group 48"/>
          <p:cNvGrpSpPr>
            <a:grpSpLocks/>
          </p:cNvGrpSpPr>
          <p:nvPr/>
        </p:nvGrpSpPr>
        <p:grpSpPr bwMode="auto">
          <a:xfrm>
            <a:off x="4038600" y="4381500"/>
            <a:ext cx="381000" cy="152400"/>
            <a:chOff x="2112" y="3792"/>
            <a:chExt cx="192" cy="96"/>
          </a:xfrm>
        </p:grpSpPr>
        <p:grpSp>
          <p:nvGrpSpPr>
            <p:cNvPr id="7355" name="Group 4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57" name="Line 5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58" name="Line 5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56" name="Line 5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90" name="Group 53"/>
          <p:cNvGrpSpPr>
            <a:grpSpLocks/>
          </p:cNvGrpSpPr>
          <p:nvPr/>
        </p:nvGrpSpPr>
        <p:grpSpPr bwMode="auto">
          <a:xfrm>
            <a:off x="5791200" y="4381500"/>
            <a:ext cx="381000" cy="152400"/>
            <a:chOff x="2112" y="3792"/>
            <a:chExt cx="192" cy="96"/>
          </a:xfrm>
        </p:grpSpPr>
        <p:grpSp>
          <p:nvGrpSpPr>
            <p:cNvPr id="7351" name="Group 5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53" name="Line 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54" name="Line 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52" name="Line 5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91" name="Group 58"/>
          <p:cNvGrpSpPr>
            <a:grpSpLocks/>
          </p:cNvGrpSpPr>
          <p:nvPr/>
        </p:nvGrpSpPr>
        <p:grpSpPr bwMode="auto">
          <a:xfrm>
            <a:off x="5410200" y="4381500"/>
            <a:ext cx="381000" cy="152400"/>
            <a:chOff x="2112" y="3792"/>
            <a:chExt cx="192" cy="96"/>
          </a:xfrm>
        </p:grpSpPr>
        <p:grpSp>
          <p:nvGrpSpPr>
            <p:cNvPr id="7347" name="Group 5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49" name="Line 6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50" name="Line 6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48" name="Line 6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92" name="Group 63"/>
          <p:cNvGrpSpPr>
            <a:grpSpLocks/>
          </p:cNvGrpSpPr>
          <p:nvPr/>
        </p:nvGrpSpPr>
        <p:grpSpPr bwMode="auto">
          <a:xfrm>
            <a:off x="6781800" y="4381500"/>
            <a:ext cx="762000" cy="152400"/>
            <a:chOff x="4272" y="2880"/>
            <a:chExt cx="480" cy="96"/>
          </a:xfrm>
        </p:grpSpPr>
        <p:grpSp>
          <p:nvGrpSpPr>
            <p:cNvPr id="7337" name="Group 64"/>
            <p:cNvGrpSpPr>
              <a:grpSpLocks/>
            </p:cNvGrpSpPr>
            <p:nvPr/>
          </p:nvGrpSpPr>
          <p:grpSpPr bwMode="auto">
            <a:xfrm>
              <a:off x="4512" y="2880"/>
              <a:ext cx="240" cy="96"/>
              <a:chOff x="2112" y="3792"/>
              <a:chExt cx="192" cy="96"/>
            </a:xfrm>
          </p:grpSpPr>
          <p:grpSp>
            <p:nvGrpSpPr>
              <p:cNvPr id="7343" name="Group 6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7345" name="Line 6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46" name="Line 6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44" name="Line 6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38" name="Group 69"/>
            <p:cNvGrpSpPr>
              <a:grpSpLocks/>
            </p:cNvGrpSpPr>
            <p:nvPr/>
          </p:nvGrpSpPr>
          <p:grpSpPr bwMode="auto">
            <a:xfrm>
              <a:off x="4272" y="2880"/>
              <a:ext cx="240" cy="96"/>
              <a:chOff x="2112" y="3792"/>
              <a:chExt cx="192" cy="96"/>
            </a:xfrm>
          </p:grpSpPr>
          <p:grpSp>
            <p:nvGrpSpPr>
              <p:cNvPr id="7339" name="Group 70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7341" name="Line 7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42" name="Line 7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40" name="Line 73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7193" name="Group 74"/>
          <p:cNvGrpSpPr>
            <a:grpSpLocks/>
          </p:cNvGrpSpPr>
          <p:nvPr/>
        </p:nvGrpSpPr>
        <p:grpSpPr bwMode="auto">
          <a:xfrm rot="5400000">
            <a:off x="7905750" y="4133850"/>
            <a:ext cx="190500" cy="152400"/>
            <a:chOff x="2112" y="3792"/>
            <a:chExt cx="192" cy="96"/>
          </a:xfrm>
        </p:grpSpPr>
        <p:grpSp>
          <p:nvGrpSpPr>
            <p:cNvPr id="7333" name="Group 75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35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36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34" name="Line 78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94" name="Group 79"/>
          <p:cNvGrpSpPr>
            <a:grpSpLocks/>
          </p:cNvGrpSpPr>
          <p:nvPr/>
        </p:nvGrpSpPr>
        <p:grpSpPr bwMode="auto">
          <a:xfrm rot="5400000">
            <a:off x="7905750" y="3943350"/>
            <a:ext cx="190500" cy="152400"/>
            <a:chOff x="2112" y="3792"/>
            <a:chExt cx="192" cy="96"/>
          </a:xfrm>
        </p:grpSpPr>
        <p:grpSp>
          <p:nvGrpSpPr>
            <p:cNvPr id="7329" name="Group 80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31" name="Line 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32" name="Line 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30" name="Line 83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95" name="Group 84"/>
          <p:cNvGrpSpPr>
            <a:grpSpLocks/>
          </p:cNvGrpSpPr>
          <p:nvPr/>
        </p:nvGrpSpPr>
        <p:grpSpPr bwMode="auto">
          <a:xfrm rot="5400000">
            <a:off x="7905750" y="3752850"/>
            <a:ext cx="190500" cy="152400"/>
            <a:chOff x="2112" y="3792"/>
            <a:chExt cx="192" cy="96"/>
          </a:xfrm>
        </p:grpSpPr>
        <p:grpSp>
          <p:nvGrpSpPr>
            <p:cNvPr id="7325" name="Group 85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7327" name="Line 8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28" name="Line 8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26" name="Line 88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96" name="Group 89"/>
          <p:cNvGrpSpPr>
            <a:grpSpLocks/>
          </p:cNvGrpSpPr>
          <p:nvPr/>
        </p:nvGrpSpPr>
        <p:grpSpPr bwMode="auto">
          <a:xfrm>
            <a:off x="1066800" y="3543300"/>
            <a:ext cx="152400" cy="762000"/>
            <a:chOff x="672" y="2472"/>
            <a:chExt cx="96" cy="360"/>
          </a:xfrm>
        </p:grpSpPr>
        <p:grpSp>
          <p:nvGrpSpPr>
            <p:cNvPr id="7310" name="Group 90"/>
            <p:cNvGrpSpPr>
              <a:grpSpLocks/>
            </p:cNvGrpSpPr>
            <p:nvPr/>
          </p:nvGrpSpPr>
          <p:grpSpPr bwMode="auto">
            <a:xfrm rot="5400000">
              <a:off x="660" y="2724"/>
              <a:ext cx="120" cy="96"/>
              <a:chOff x="2112" y="3792"/>
              <a:chExt cx="192" cy="96"/>
            </a:xfrm>
          </p:grpSpPr>
          <p:grpSp>
            <p:nvGrpSpPr>
              <p:cNvPr id="7321" name="Group 91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7323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24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22" name="Line 94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11" name="Group 95"/>
            <p:cNvGrpSpPr>
              <a:grpSpLocks/>
            </p:cNvGrpSpPr>
            <p:nvPr/>
          </p:nvGrpSpPr>
          <p:grpSpPr bwMode="auto">
            <a:xfrm rot="5400000">
              <a:off x="660" y="2604"/>
              <a:ext cx="120" cy="96"/>
              <a:chOff x="2112" y="3792"/>
              <a:chExt cx="192" cy="96"/>
            </a:xfrm>
          </p:grpSpPr>
          <p:grpSp>
            <p:nvGrpSpPr>
              <p:cNvPr id="7317" name="Group 96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7319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20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18" name="Line 99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12" name="Group 100"/>
            <p:cNvGrpSpPr>
              <a:grpSpLocks/>
            </p:cNvGrpSpPr>
            <p:nvPr/>
          </p:nvGrpSpPr>
          <p:grpSpPr bwMode="auto">
            <a:xfrm rot="5400000">
              <a:off x="660" y="2484"/>
              <a:ext cx="120" cy="96"/>
              <a:chOff x="2112" y="3792"/>
              <a:chExt cx="192" cy="96"/>
            </a:xfrm>
          </p:grpSpPr>
          <p:grpSp>
            <p:nvGrpSpPr>
              <p:cNvPr id="7313" name="Group 101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7315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16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14" name="Line 104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7197" name="Group 105"/>
          <p:cNvGrpSpPr>
            <a:grpSpLocks/>
          </p:cNvGrpSpPr>
          <p:nvPr/>
        </p:nvGrpSpPr>
        <p:grpSpPr bwMode="auto">
          <a:xfrm rot="5400000">
            <a:off x="1257300" y="990600"/>
            <a:ext cx="228600" cy="304800"/>
            <a:chOff x="1827" y="2496"/>
            <a:chExt cx="93" cy="96"/>
          </a:xfrm>
        </p:grpSpPr>
        <p:sp>
          <p:nvSpPr>
            <p:cNvPr id="730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09" name="Line 10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98" name="Group 108"/>
          <p:cNvGrpSpPr>
            <a:grpSpLocks/>
          </p:cNvGrpSpPr>
          <p:nvPr/>
        </p:nvGrpSpPr>
        <p:grpSpPr bwMode="auto">
          <a:xfrm rot="5400000">
            <a:off x="2171700" y="990600"/>
            <a:ext cx="228600" cy="304800"/>
            <a:chOff x="1827" y="2496"/>
            <a:chExt cx="93" cy="96"/>
          </a:xfrm>
        </p:grpSpPr>
        <p:sp>
          <p:nvSpPr>
            <p:cNvPr id="730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07" name="Line 1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99" name="Group 111"/>
          <p:cNvGrpSpPr>
            <a:grpSpLocks/>
          </p:cNvGrpSpPr>
          <p:nvPr/>
        </p:nvGrpSpPr>
        <p:grpSpPr bwMode="auto">
          <a:xfrm rot="16200000" flipH="1">
            <a:off x="3543300" y="990600"/>
            <a:ext cx="228600" cy="304800"/>
            <a:chOff x="1827" y="2496"/>
            <a:chExt cx="93" cy="96"/>
          </a:xfrm>
        </p:grpSpPr>
        <p:sp>
          <p:nvSpPr>
            <p:cNvPr id="7304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05" name="Line 1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00" name="Group 114"/>
          <p:cNvGrpSpPr>
            <a:grpSpLocks/>
          </p:cNvGrpSpPr>
          <p:nvPr/>
        </p:nvGrpSpPr>
        <p:grpSpPr bwMode="auto">
          <a:xfrm rot="5400000">
            <a:off x="4000500" y="990600"/>
            <a:ext cx="228600" cy="304800"/>
            <a:chOff x="1827" y="2496"/>
            <a:chExt cx="93" cy="96"/>
          </a:xfrm>
        </p:grpSpPr>
        <p:sp>
          <p:nvSpPr>
            <p:cNvPr id="730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03" name="Line 1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01" name="Group 117"/>
          <p:cNvGrpSpPr>
            <a:grpSpLocks/>
          </p:cNvGrpSpPr>
          <p:nvPr/>
        </p:nvGrpSpPr>
        <p:grpSpPr bwMode="auto">
          <a:xfrm rot="16200000" flipH="1">
            <a:off x="7200900" y="990600"/>
            <a:ext cx="228600" cy="304800"/>
            <a:chOff x="1827" y="2496"/>
            <a:chExt cx="93" cy="96"/>
          </a:xfrm>
        </p:grpSpPr>
        <p:sp>
          <p:nvSpPr>
            <p:cNvPr id="730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01" name="Line 11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02" name="Group 120"/>
          <p:cNvGrpSpPr>
            <a:grpSpLocks/>
          </p:cNvGrpSpPr>
          <p:nvPr/>
        </p:nvGrpSpPr>
        <p:grpSpPr bwMode="auto">
          <a:xfrm rot="16200000" flipH="1">
            <a:off x="5829300" y="990600"/>
            <a:ext cx="228600" cy="304800"/>
            <a:chOff x="1827" y="2496"/>
            <a:chExt cx="93" cy="96"/>
          </a:xfrm>
        </p:grpSpPr>
        <p:sp>
          <p:nvSpPr>
            <p:cNvPr id="729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99" name="Line 122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03" name="Line 123"/>
          <p:cNvSpPr>
            <a:spLocks noChangeShapeType="1"/>
          </p:cNvSpPr>
          <p:nvPr/>
        </p:nvSpPr>
        <p:spPr bwMode="auto">
          <a:xfrm>
            <a:off x="1828800" y="12573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04" name="Line 124"/>
          <p:cNvSpPr>
            <a:spLocks noChangeShapeType="1"/>
          </p:cNvSpPr>
          <p:nvPr/>
        </p:nvSpPr>
        <p:spPr bwMode="auto">
          <a:xfrm>
            <a:off x="1828800" y="18669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205" name="Group 125"/>
          <p:cNvGrpSpPr>
            <a:grpSpLocks/>
          </p:cNvGrpSpPr>
          <p:nvPr/>
        </p:nvGrpSpPr>
        <p:grpSpPr bwMode="auto">
          <a:xfrm flipH="1">
            <a:off x="1828800" y="1866900"/>
            <a:ext cx="381000" cy="685800"/>
            <a:chOff x="1624" y="344"/>
            <a:chExt cx="264" cy="528"/>
          </a:xfrm>
        </p:grpSpPr>
        <p:sp>
          <p:nvSpPr>
            <p:cNvPr id="7288" name="Rectangle 126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89" name="Rectangle 127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90" name="Group 128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729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97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91" name="Group 131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729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95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92" name="Text Box 134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293" name="Text Box 135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sp>
        <p:nvSpPr>
          <p:cNvPr id="7206" name="Text Box 136"/>
          <p:cNvSpPr txBox="1">
            <a:spLocks noChangeArrowheads="1"/>
          </p:cNvSpPr>
          <p:nvPr/>
        </p:nvSpPr>
        <p:spPr bwMode="auto">
          <a:xfrm>
            <a:off x="1730375" y="14097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7207" name="Text Box 137"/>
          <p:cNvSpPr txBox="1">
            <a:spLocks noChangeArrowheads="1"/>
          </p:cNvSpPr>
          <p:nvPr/>
        </p:nvSpPr>
        <p:spPr bwMode="auto">
          <a:xfrm>
            <a:off x="2819400" y="37719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Insurance Office</a:t>
            </a:r>
          </a:p>
        </p:txBody>
      </p:sp>
      <p:sp>
        <p:nvSpPr>
          <p:cNvPr id="7208" name="Line 138"/>
          <p:cNvSpPr>
            <a:spLocks noChangeShapeType="1"/>
          </p:cNvSpPr>
          <p:nvPr/>
        </p:nvSpPr>
        <p:spPr bwMode="auto">
          <a:xfrm>
            <a:off x="1143000" y="34671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09" name="Line 139"/>
          <p:cNvSpPr>
            <a:spLocks noChangeShapeType="1"/>
          </p:cNvSpPr>
          <p:nvPr/>
        </p:nvSpPr>
        <p:spPr bwMode="auto">
          <a:xfrm>
            <a:off x="1371600" y="18669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10" name="Line 140"/>
          <p:cNvSpPr>
            <a:spLocks noChangeShapeType="1"/>
          </p:cNvSpPr>
          <p:nvPr/>
        </p:nvSpPr>
        <p:spPr bwMode="auto">
          <a:xfrm>
            <a:off x="1143000" y="18669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211" name="Group 141"/>
          <p:cNvGrpSpPr>
            <a:grpSpLocks/>
          </p:cNvGrpSpPr>
          <p:nvPr/>
        </p:nvGrpSpPr>
        <p:grpSpPr bwMode="auto">
          <a:xfrm rot="5400000">
            <a:off x="1143000" y="1714500"/>
            <a:ext cx="152400" cy="152400"/>
            <a:chOff x="1827" y="2496"/>
            <a:chExt cx="93" cy="96"/>
          </a:xfrm>
        </p:grpSpPr>
        <p:sp>
          <p:nvSpPr>
            <p:cNvPr id="728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7" name="Line 14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12" name="Text Box 144"/>
          <p:cNvSpPr txBox="1">
            <a:spLocks noChangeArrowheads="1"/>
          </p:cNvSpPr>
          <p:nvPr/>
        </p:nvSpPr>
        <p:spPr bwMode="auto">
          <a:xfrm>
            <a:off x="990600" y="13335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Storage Office</a:t>
            </a:r>
          </a:p>
        </p:txBody>
      </p:sp>
      <p:sp>
        <p:nvSpPr>
          <p:cNvPr id="7213" name="Text Box 145"/>
          <p:cNvSpPr txBox="1">
            <a:spLocks noChangeArrowheads="1"/>
          </p:cNvSpPr>
          <p:nvPr/>
        </p:nvSpPr>
        <p:spPr bwMode="auto">
          <a:xfrm>
            <a:off x="1219200" y="25527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Service Counter</a:t>
            </a:r>
          </a:p>
        </p:txBody>
      </p:sp>
      <p:sp>
        <p:nvSpPr>
          <p:cNvPr id="7214" name="Text Box 146"/>
          <p:cNvSpPr txBox="1">
            <a:spLocks noChangeArrowheads="1"/>
          </p:cNvSpPr>
          <p:nvPr/>
        </p:nvSpPr>
        <p:spPr bwMode="auto">
          <a:xfrm>
            <a:off x="1447800" y="33147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Open Dining Area</a:t>
            </a:r>
          </a:p>
        </p:txBody>
      </p:sp>
      <p:sp>
        <p:nvSpPr>
          <p:cNvPr id="7215" name="Text Box 147"/>
          <p:cNvSpPr txBox="1">
            <a:spLocks noChangeArrowheads="1"/>
          </p:cNvSpPr>
          <p:nvPr/>
        </p:nvSpPr>
        <p:spPr bwMode="auto">
          <a:xfrm>
            <a:off x="1371600" y="37719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Sandwich Shop</a:t>
            </a:r>
          </a:p>
        </p:txBody>
      </p:sp>
      <p:grpSp>
        <p:nvGrpSpPr>
          <p:cNvPr id="7216" name="Group 148"/>
          <p:cNvGrpSpPr>
            <a:grpSpLocks/>
          </p:cNvGrpSpPr>
          <p:nvPr/>
        </p:nvGrpSpPr>
        <p:grpSpPr bwMode="auto">
          <a:xfrm flipH="1">
            <a:off x="2514600" y="1257300"/>
            <a:ext cx="381000" cy="685800"/>
            <a:chOff x="1624" y="344"/>
            <a:chExt cx="264" cy="528"/>
          </a:xfrm>
        </p:grpSpPr>
        <p:sp>
          <p:nvSpPr>
            <p:cNvPr id="7276" name="Rectangle 149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77" name="Rectangle 150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78" name="Group 151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728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5" name="Line 15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9" name="Group 154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728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3" name="Line 15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80" name="Text Box 157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281" name="Text Box 158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sp>
        <p:nvSpPr>
          <p:cNvPr id="7217" name="Rectangle 159"/>
          <p:cNvSpPr>
            <a:spLocks noChangeArrowheads="1"/>
          </p:cNvSpPr>
          <p:nvPr/>
        </p:nvSpPr>
        <p:spPr bwMode="auto">
          <a:xfrm>
            <a:off x="2971800" y="3543300"/>
            <a:ext cx="914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18" name="Text Box 160"/>
          <p:cNvSpPr txBox="1">
            <a:spLocks noChangeArrowheads="1"/>
          </p:cNvSpPr>
          <p:nvPr/>
        </p:nvSpPr>
        <p:spPr bwMode="auto">
          <a:xfrm>
            <a:off x="2971800" y="14859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Coffee Area</a:t>
            </a:r>
          </a:p>
        </p:txBody>
      </p:sp>
      <p:sp>
        <p:nvSpPr>
          <p:cNvPr id="7219" name="Text Box 161"/>
          <p:cNvSpPr txBox="1">
            <a:spLocks noChangeArrowheads="1"/>
          </p:cNvSpPr>
          <p:nvPr/>
        </p:nvSpPr>
        <p:spPr bwMode="auto">
          <a:xfrm>
            <a:off x="2971800" y="33147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Reception</a:t>
            </a:r>
          </a:p>
        </p:txBody>
      </p:sp>
      <p:sp>
        <p:nvSpPr>
          <p:cNvPr id="7220" name="Text Box 162"/>
          <p:cNvSpPr txBox="1">
            <a:spLocks noChangeArrowheads="1"/>
          </p:cNvSpPr>
          <p:nvPr/>
        </p:nvSpPr>
        <p:spPr bwMode="auto">
          <a:xfrm>
            <a:off x="2743200" y="23241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Partitioned Cubicles</a:t>
            </a:r>
          </a:p>
        </p:txBody>
      </p:sp>
      <p:sp>
        <p:nvSpPr>
          <p:cNvPr id="7221" name="Line 163"/>
          <p:cNvSpPr>
            <a:spLocks noChangeShapeType="1"/>
          </p:cNvSpPr>
          <p:nvPr/>
        </p:nvSpPr>
        <p:spPr bwMode="auto">
          <a:xfrm>
            <a:off x="2514600" y="23241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22" name="Line 164"/>
          <p:cNvSpPr>
            <a:spLocks noChangeShapeType="1"/>
          </p:cNvSpPr>
          <p:nvPr/>
        </p:nvSpPr>
        <p:spPr bwMode="auto">
          <a:xfrm>
            <a:off x="2514600" y="27813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23" name="Line 165"/>
          <p:cNvSpPr>
            <a:spLocks noChangeShapeType="1"/>
          </p:cNvSpPr>
          <p:nvPr/>
        </p:nvSpPr>
        <p:spPr bwMode="auto">
          <a:xfrm>
            <a:off x="2514600" y="19431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24" name="Line 166"/>
          <p:cNvSpPr>
            <a:spLocks noChangeShapeType="1"/>
          </p:cNvSpPr>
          <p:nvPr/>
        </p:nvSpPr>
        <p:spPr bwMode="auto">
          <a:xfrm>
            <a:off x="2514600" y="31623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25" name="Line 167"/>
          <p:cNvSpPr>
            <a:spLocks noChangeShapeType="1"/>
          </p:cNvSpPr>
          <p:nvPr/>
        </p:nvSpPr>
        <p:spPr bwMode="auto">
          <a:xfrm>
            <a:off x="3429000" y="23241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26" name="Line 168"/>
          <p:cNvSpPr>
            <a:spLocks noChangeShapeType="1"/>
          </p:cNvSpPr>
          <p:nvPr/>
        </p:nvSpPr>
        <p:spPr bwMode="auto">
          <a:xfrm>
            <a:off x="3429000" y="27813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27" name="Line 169"/>
          <p:cNvSpPr>
            <a:spLocks noChangeShapeType="1"/>
          </p:cNvSpPr>
          <p:nvPr/>
        </p:nvSpPr>
        <p:spPr bwMode="auto">
          <a:xfrm>
            <a:off x="3429000" y="19431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28" name="Line 170"/>
          <p:cNvSpPr>
            <a:spLocks noChangeShapeType="1"/>
          </p:cNvSpPr>
          <p:nvPr/>
        </p:nvSpPr>
        <p:spPr bwMode="auto">
          <a:xfrm>
            <a:off x="3429000" y="31623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29" name="Line 171"/>
          <p:cNvSpPr>
            <a:spLocks noChangeShapeType="1"/>
          </p:cNvSpPr>
          <p:nvPr/>
        </p:nvSpPr>
        <p:spPr bwMode="auto">
          <a:xfrm>
            <a:off x="3886200" y="21717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30" name="Line 172"/>
          <p:cNvSpPr>
            <a:spLocks noChangeShapeType="1"/>
          </p:cNvSpPr>
          <p:nvPr/>
        </p:nvSpPr>
        <p:spPr bwMode="auto">
          <a:xfrm>
            <a:off x="5486400" y="12573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231" name="Group 173"/>
          <p:cNvGrpSpPr>
            <a:grpSpLocks/>
          </p:cNvGrpSpPr>
          <p:nvPr/>
        </p:nvGrpSpPr>
        <p:grpSpPr bwMode="auto">
          <a:xfrm>
            <a:off x="6248400" y="1257300"/>
            <a:ext cx="381000" cy="685800"/>
            <a:chOff x="1624" y="344"/>
            <a:chExt cx="264" cy="528"/>
          </a:xfrm>
        </p:grpSpPr>
        <p:sp>
          <p:nvSpPr>
            <p:cNvPr id="7266" name="Rectangle 174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67" name="Rectangle 175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68" name="Group 176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727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5" name="Line 17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69" name="Group 179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727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3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0" name="Text Box 182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271" name="Text Box 183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grpSp>
        <p:nvGrpSpPr>
          <p:cNvPr id="7232" name="Group 184"/>
          <p:cNvGrpSpPr>
            <a:grpSpLocks/>
          </p:cNvGrpSpPr>
          <p:nvPr/>
        </p:nvGrpSpPr>
        <p:grpSpPr bwMode="auto">
          <a:xfrm>
            <a:off x="4800600" y="2019300"/>
            <a:ext cx="533400" cy="152400"/>
            <a:chOff x="3696" y="2016"/>
            <a:chExt cx="384" cy="155"/>
          </a:xfrm>
        </p:grpSpPr>
        <p:grpSp>
          <p:nvGrpSpPr>
            <p:cNvPr id="7260" name="Group 185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726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5" name="Line 18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61" name="Group 188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726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3" name="Line 19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233" name="Text Box 191"/>
          <p:cNvSpPr txBox="1">
            <a:spLocks noChangeArrowheads="1"/>
          </p:cNvSpPr>
          <p:nvPr/>
        </p:nvSpPr>
        <p:spPr bwMode="auto">
          <a:xfrm>
            <a:off x="6553200" y="3619500"/>
            <a:ext cx="106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Chris's </a:t>
            </a:r>
            <a:r>
              <a:rPr lang="en-US" sz="1200" b="1" dirty="0">
                <a:latin typeface="Arial" charset="0"/>
              </a:rPr>
              <a:t>Steak House</a:t>
            </a:r>
          </a:p>
        </p:txBody>
      </p:sp>
      <p:sp>
        <p:nvSpPr>
          <p:cNvPr id="7234" name="Text Box 192"/>
          <p:cNvSpPr txBox="1">
            <a:spLocks noChangeArrowheads="1"/>
          </p:cNvSpPr>
          <p:nvPr/>
        </p:nvSpPr>
        <p:spPr bwMode="auto">
          <a:xfrm>
            <a:off x="4267200" y="15621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Kitchen</a:t>
            </a:r>
          </a:p>
        </p:txBody>
      </p:sp>
      <p:grpSp>
        <p:nvGrpSpPr>
          <p:cNvPr id="7235" name="Group 193"/>
          <p:cNvGrpSpPr>
            <a:grpSpLocks/>
          </p:cNvGrpSpPr>
          <p:nvPr/>
        </p:nvGrpSpPr>
        <p:grpSpPr bwMode="auto">
          <a:xfrm>
            <a:off x="7620000" y="1257300"/>
            <a:ext cx="381000" cy="685800"/>
            <a:chOff x="1624" y="344"/>
            <a:chExt cx="264" cy="528"/>
          </a:xfrm>
        </p:grpSpPr>
        <p:sp>
          <p:nvSpPr>
            <p:cNvPr id="7250" name="Rectangle 194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51" name="Rectangle 195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52" name="Group 196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725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9" name="Line 19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53" name="Group 199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725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7" name="Line 20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54" name="Text Box 202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255" name="Text Box 203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sp>
        <p:nvSpPr>
          <p:cNvPr id="7236" name="Line 204"/>
          <p:cNvSpPr>
            <a:spLocks noChangeShapeType="1"/>
          </p:cNvSpPr>
          <p:nvPr/>
        </p:nvSpPr>
        <p:spPr bwMode="auto">
          <a:xfrm>
            <a:off x="1143000" y="49149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37" name="Line 205"/>
          <p:cNvSpPr>
            <a:spLocks noChangeShapeType="1"/>
          </p:cNvSpPr>
          <p:nvPr/>
        </p:nvSpPr>
        <p:spPr bwMode="auto">
          <a:xfrm>
            <a:off x="1143000" y="44577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38" name="Line 206"/>
          <p:cNvSpPr>
            <a:spLocks noChangeShapeType="1"/>
          </p:cNvSpPr>
          <p:nvPr/>
        </p:nvSpPr>
        <p:spPr bwMode="auto">
          <a:xfrm>
            <a:off x="8001000" y="44577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39" name="Text Box 207"/>
          <p:cNvSpPr txBox="1">
            <a:spLocks noChangeArrowheads="1"/>
          </p:cNvSpPr>
          <p:nvPr/>
        </p:nvSpPr>
        <p:spPr bwMode="auto">
          <a:xfrm>
            <a:off x="3886200" y="4610100"/>
            <a:ext cx="1447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Covered Walkway</a:t>
            </a:r>
          </a:p>
        </p:txBody>
      </p:sp>
      <p:sp>
        <p:nvSpPr>
          <p:cNvPr id="7240" name="Line 208"/>
          <p:cNvSpPr>
            <a:spLocks noChangeShapeType="1"/>
          </p:cNvSpPr>
          <p:nvPr/>
        </p:nvSpPr>
        <p:spPr bwMode="auto">
          <a:xfrm flipV="1">
            <a:off x="8229600" y="266700"/>
            <a:ext cx="0" cy="762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241" name="Line 209"/>
          <p:cNvSpPr>
            <a:spLocks noChangeShapeType="1"/>
          </p:cNvSpPr>
          <p:nvPr/>
        </p:nvSpPr>
        <p:spPr bwMode="auto">
          <a:xfrm>
            <a:off x="8077200" y="647700"/>
            <a:ext cx="3048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42" name="Text Box 210"/>
          <p:cNvSpPr txBox="1">
            <a:spLocks noChangeArrowheads="1"/>
          </p:cNvSpPr>
          <p:nvPr/>
        </p:nvSpPr>
        <p:spPr bwMode="auto">
          <a:xfrm>
            <a:off x="8001000" y="381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N</a:t>
            </a:r>
          </a:p>
        </p:txBody>
      </p:sp>
      <p:sp>
        <p:nvSpPr>
          <p:cNvPr id="7243" name="Text Box 211"/>
          <p:cNvSpPr txBox="1">
            <a:spLocks noChangeArrowheads="1"/>
          </p:cNvSpPr>
          <p:nvPr/>
        </p:nvSpPr>
        <p:spPr bwMode="auto">
          <a:xfrm>
            <a:off x="4724400" y="3619500"/>
            <a:ext cx="106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Chris's </a:t>
            </a:r>
            <a:r>
              <a:rPr lang="en-US" sz="1200" b="1" dirty="0">
                <a:latin typeface="Arial" charset="0"/>
              </a:rPr>
              <a:t>Steak House</a:t>
            </a:r>
          </a:p>
        </p:txBody>
      </p:sp>
      <p:sp>
        <p:nvSpPr>
          <p:cNvPr id="7244" name="Text Box 212"/>
          <p:cNvSpPr txBox="1">
            <a:spLocks noChangeArrowheads="1"/>
          </p:cNvSpPr>
          <p:nvPr/>
        </p:nvSpPr>
        <p:spPr bwMode="auto">
          <a:xfrm>
            <a:off x="4419600" y="50673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7245" name="Text Box 213"/>
          <p:cNvSpPr txBox="1">
            <a:spLocks noChangeArrowheads="1"/>
          </p:cNvSpPr>
          <p:nvPr/>
        </p:nvSpPr>
        <p:spPr bwMode="auto">
          <a:xfrm>
            <a:off x="228600" y="27813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7246" name="Text Box 214"/>
          <p:cNvSpPr txBox="1">
            <a:spLocks noChangeArrowheads="1"/>
          </p:cNvSpPr>
          <p:nvPr/>
        </p:nvSpPr>
        <p:spPr bwMode="auto">
          <a:xfrm>
            <a:off x="4419600" y="5715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7247" name="Text Box 215"/>
          <p:cNvSpPr txBox="1">
            <a:spLocks noChangeArrowheads="1"/>
          </p:cNvSpPr>
          <p:nvPr/>
        </p:nvSpPr>
        <p:spPr bwMode="auto">
          <a:xfrm>
            <a:off x="8153400" y="27051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7248" name="Oval 216"/>
          <p:cNvSpPr>
            <a:spLocks noChangeArrowheads="1"/>
          </p:cNvSpPr>
          <p:nvPr/>
        </p:nvSpPr>
        <p:spPr bwMode="auto">
          <a:xfrm>
            <a:off x="1066800" y="3314700"/>
            <a:ext cx="1066800" cy="1143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7170" name="Object 0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779821"/>
              </p:ext>
            </p:extLst>
          </p:nvPr>
        </p:nvGraphicFramePr>
        <p:xfrm>
          <a:off x="1409700" y="5767388"/>
          <a:ext cx="5821363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9700" y="5767388"/>
                        <a:ext cx="5821363" cy="10509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49" name="Text Box 218"/>
          <p:cNvSpPr txBox="1">
            <a:spLocks noChangeArrowheads="1"/>
          </p:cNvSpPr>
          <p:nvPr/>
        </p:nvSpPr>
        <p:spPr bwMode="auto">
          <a:xfrm>
            <a:off x="6143625" y="544353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A30B6A8-A31C-4C1E-AA93-B53CDF5BAF5D}" type="slidenum">
              <a:rPr lang="en-US"/>
              <a:pPr>
                <a:defRPr/>
              </a:pPr>
              <a:t>300</a:t>
            </a:fld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SHOPPING CENTER--</a:t>
            </a:r>
            <a:br>
              <a:rPr lang="en-US" sz="4400" dirty="0" smtClean="0"/>
            </a:br>
            <a:r>
              <a:rPr lang="en-US" sz="4400" dirty="0" smtClean="0"/>
              <a:t>2nd ITERATION</a:t>
            </a:r>
          </a:p>
        </p:txBody>
      </p:sp>
      <p:graphicFrame>
        <p:nvGraphicFramePr>
          <p:cNvPr id="8194" name="Object 4" descr="This is a picture of the burn time clock showing 7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372504610"/>
              </p:ext>
            </p:extLst>
          </p:nvPr>
        </p:nvGraphicFramePr>
        <p:xfrm>
          <a:off x="1295400" y="2971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971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610350" y="2633663"/>
            <a:ext cx="1089025" cy="3079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D46DD52-FECD-4FCD-8135-64E7032E0945}" type="slidenum">
              <a:rPr lang="en-US"/>
              <a:pPr>
                <a:defRPr/>
              </a:pPr>
              <a:t>301</a:t>
            </a:fld>
            <a:endParaRPr lang="en-US" dirty="0"/>
          </a:p>
        </p:txBody>
      </p:sp>
      <p:pic>
        <p:nvPicPr>
          <p:cNvPr id="9220" name="Picture 2" descr="This is a picture of the front of the same shopping center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47244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9218" name="Object 4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131797"/>
              </p:ext>
            </p:extLst>
          </p:nvPr>
        </p:nvGraphicFramePr>
        <p:xfrm>
          <a:off x="1195388" y="5748338"/>
          <a:ext cx="5821362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5388" y="5748338"/>
                        <a:ext cx="5821362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5905500" y="54006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B768976-10BE-4C06-BEA4-A0369C6A0F3B}" type="slidenum">
              <a:rPr lang="en-US"/>
              <a:pPr>
                <a:defRPr/>
              </a:pPr>
              <a:t>302</a:t>
            </a:fld>
            <a:endParaRPr lang="en-US" dirty="0"/>
          </a:p>
        </p:txBody>
      </p:sp>
      <p:pic>
        <p:nvPicPr>
          <p:cNvPr id="10244" name="Picture 2" descr="This is a picture of the side of the same shopping center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819400" y="4419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82296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10242" name="Object 7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254137"/>
              </p:ext>
            </p:extLst>
          </p:nvPr>
        </p:nvGraphicFramePr>
        <p:xfrm>
          <a:off x="1238250" y="5748338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0" y="5748338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5967413" y="541496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581A6DE-184A-46BF-8C0F-2C8BF22E77AC}" type="slidenum">
              <a:rPr lang="en-US"/>
              <a:pPr>
                <a:defRPr/>
              </a:pPr>
              <a:t>303</a:t>
            </a:fld>
            <a:endParaRPr lang="en-US" dirty="0"/>
          </a:p>
        </p:txBody>
      </p:sp>
      <p:pic>
        <p:nvPicPr>
          <p:cNvPr id="11268" name="Picture 2" descr="This is a picture of the back of the same shopping center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4495800" y="4343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7696200" y="4267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11266" name="Object 7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048026"/>
              </p:ext>
            </p:extLst>
          </p:nvPr>
        </p:nvGraphicFramePr>
        <p:xfrm>
          <a:off x="1223963" y="5748338"/>
          <a:ext cx="5821362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963" y="5748338"/>
                        <a:ext cx="5821362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5938838" y="53863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  <p:sp>
        <p:nvSpPr>
          <p:cNvPr id="11272" name="Line 6"/>
          <p:cNvSpPr>
            <a:spLocks noChangeShapeType="1"/>
          </p:cNvSpPr>
          <p:nvPr/>
        </p:nvSpPr>
        <p:spPr bwMode="auto">
          <a:xfrm flipV="1">
            <a:off x="8305800" y="3505200"/>
            <a:ext cx="5334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BF79548-3BBA-4E67-AFBC-830A4E918D8B}" type="slidenum">
              <a:rPr lang="en-US"/>
              <a:pPr>
                <a:defRPr/>
              </a:pPr>
              <a:t>304</a:t>
            </a:fld>
            <a:endParaRPr lang="en-US" dirty="0"/>
          </a:p>
        </p:txBody>
      </p:sp>
      <p:pic>
        <p:nvPicPr>
          <p:cNvPr id="12292" name="Picture 1026" descr="This is another picture of the front of the same shopping center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1027"/>
          <p:cNvSpPr txBox="1">
            <a:spLocks noChangeArrowheads="1"/>
          </p:cNvSpPr>
          <p:nvPr/>
        </p:nvSpPr>
        <p:spPr bwMode="auto">
          <a:xfrm>
            <a:off x="33528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2294" name="Text Box 1028"/>
          <p:cNvSpPr txBox="1">
            <a:spLocks noChangeArrowheads="1"/>
          </p:cNvSpPr>
          <p:nvPr/>
        </p:nvSpPr>
        <p:spPr bwMode="auto">
          <a:xfrm>
            <a:off x="73152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12290" name="Object 1031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695419"/>
              </p:ext>
            </p:extLst>
          </p:nvPr>
        </p:nvGraphicFramePr>
        <p:xfrm>
          <a:off x="1209675" y="5753100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675" y="5753100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 Box 1032"/>
          <p:cNvSpPr txBox="1">
            <a:spLocks noChangeArrowheads="1"/>
          </p:cNvSpPr>
          <p:nvPr/>
        </p:nvSpPr>
        <p:spPr bwMode="auto">
          <a:xfrm>
            <a:off x="5938838" y="541496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  <p:sp>
        <p:nvSpPr>
          <p:cNvPr id="12296" name="Line 6"/>
          <p:cNvSpPr>
            <a:spLocks noChangeShapeType="1"/>
          </p:cNvSpPr>
          <p:nvPr/>
        </p:nvSpPr>
        <p:spPr bwMode="auto">
          <a:xfrm flipV="1">
            <a:off x="7772400" y="3352800"/>
            <a:ext cx="533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7" descr="This is a picture of the front of a shopping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B51BF60-98F1-42CD-B889-2E00E9297744}" type="slidenum">
              <a:rPr lang="en-US"/>
              <a:pPr>
                <a:defRPr/>
              </a:pPr>
              <a:t>287</a:t>
            </a:fld>
            <a:endParaRPr lang="en-US" dirty="0"/>
          </a:p>
        </p:txBody>
      </p:sp>
      <p:sp>
        <p:nvSpPr>
          <p:cNvPr id="58372" name="Text Box 3"/>
          <p:cNvSpPr txBox="1">
            <a:spLocks noChangeArrowheads="1"/>
          </p:cNvSpPr>
          <p:nvPr/>
        </p:nvSpPr>
        <p:spPr bwMode="auto">
          <a:xfrm>
            <a:off x="5867400" y="3549650"/>
            <a:ext cx="251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 smtClean="0">
                <a:latin typeface="Arial" charset="0"/>
              </a:rPr>
              <a:t>Chris's </a:t>
            </a:r>
            <a:r>
              <a:rPr lang="en-US" sz="1600" b="1" dirty="0">
                <a:latin typeface="Arial" charset="0"/>
              </a:rPr>
              <a:t>Steak House</a:t>
            </a:r>
          </a:p>
        </p:txBody>
      </p:sp>
      <p:sp>
        <p:nvSpPr>
          <p:cNvPr id="58373" name="Text Box 4"/>
          <p:cNvSpPr txBox="1">
            <a:spLocks noChangeArrowheads="1"/>
          </p:cNvSpPr>
          <p:nvPr/>
        </p:nvSpPr>
        <p:spPr bwMode="auto">
          <a:xfrm>
            <a:off x="5181600" y="5105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58374" name="Line 5"/>
          <p:cNvSpPr>
            <a:spLocks noChangeShapeType="1"/>
          </p:cNvSpPr>
          <p:nvPr/>
        </p:nvSpPr>
        <p:spPr bwMode="auto">
          <a:xfrm flipH="1" flipV="1">
            <a:off x="5486400" y="42672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A0C84AD-E5CB-4140-A74A-27DCCAD575C5}" type="slidenum">
              <a:rPr lang="en-US"/>
              <a:pPr>
                <a:defRPr/>
              </a:pPr>
              <a:t>305</a:t>
            </a:fld>
            <a:endParaRPr lang="en-US" dirty="0"/>
          </a:p>
        </p:txBody>
      </p:sp>
      <p:sp>
        <p:nvSpPr>
          <p:cNvPr id="13316" name="Rectangle 219"/>
          <p:cNvSpPr>
            <a:spLocks noChangeArrowheads="1"/>
          </p:cNvSpPr>
          <p:nvPr/>
        </p:nvSpPr>
        <p:spPr bwMode="auto">
          <a:xfrm>
            <a:off x="0" y="0"/>
            <a:ext cx="91440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17" name="Line 2"/>
          <p:cNvSpPr>
            <a:spLocks noChangeShapeType="1"/>
          </p:cNvSpPr>
          <p:nvPr/>
        </p:nvSpPr>
        <p:spPr bwMode="auto">
          <a:xfrm>
            <a:off x="1143000" y="12192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18" name="Line 3"/>
          <p:cNvSpPr>
            <a:spLocks noChangeShapeType="1"/>
          </p:cNvSpPr>
          <p:nvPr/>
        </p:nvSpPr>
        <p:spPr bwMode="auto">
          <a:xfrm>
            <a:off x="8001000" y="12192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19" name="Line 4"/>
          <p:cNvSpPr>
            <a:spLocks noChangeShapeType="1"/>
          </p:cNvSpPr>
          <p:nvPr/>
        </p:nvSpPr>
        <p:spPr bwMode="auto">
          <a:xfrm>
            <a:off x="1143000" y="12192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20" name="Line 5"/>
          <p:cNvSpPr>
            <a:spLocks noChangeShapeType="1"/>
          </p:cNvSpPr>
          <p:nvPr/>
        </p:nvSpPr>
        <p:spPr bwMode="auto">
          <a:xfrm>
            <a:off x="1143000" y="44196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21" name="Line 6"/>
          <p:cNvSpPr>
            <a:spLocks noChangeShapeType="1"/>
          </p:cNvSpPr>
          <p:nvPr/>
        </p:nvSpPr>
        <p:spPr bwMode="auto">
          <a:xfrm>
            <a:off x="2514600" y="12192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22" name="Line 7"/>
          <p:cNvSpPr>
            <a:spLocks noChangeShapeType="1"/>
          </p:cNvSpPr>
          <p:nvPr/>
        </p:nvSpPr>
        <p:spPr bwMode="auto">
          <a:xfrm>
            <a:off x="3886200" y="12192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23" name="Group 8"/>
          <p:cNvGrpSpPr>
            <a:grpSpLocks/>
          </p:cNvGrpSpPr>
          <p:nvPr/>
        </p:nvGrpSpPr>
        <p:grpSpPr bwMode="auto">
          <a:xfrm rot="16200000" flipH="1">
            <a:off x="2171700" y="4152900"/>
            <a:ext cx="228600" cy="304800"/>
            <a:chOff x="1827" y="2496"/>
            <a:chExt cx="93" cy="96"/>
          </a:xfrm>
        </p:grpSpPr>
        <p:sp>
          <p:nvSpPr>
            <p:cNvPr id="1353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32" name="Line 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4" name="Group 11"/>
          <p:cNvGrpSpPr>
            <a:grpSpLocks/>
          </p:cNvGrpSpPr>
          <p:nvPr/>
        </p:nvGrpSpPr>
        <p:grpSpPr bwMode="auto">
          <a:xfrm rot="16200000" flipH="1">
            <a:off x="3543300" y="4152900"/>
            <a:ext cx="228600" cy="304800"/>
            <a:chOff x="1827" y="2496"/>
            <a:chExt cx="93" cy="96"/>
          </a:xfrm>
        </p:grpSpPr>
        <p:sp>
          <p:nvSpPr>
            <p:cNvPr id="1352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30" name="Line 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5" name="Group 14"/>
          <p:cNvGrpSpPr>
            <a:grpSpLocks/>
          </p:cNvGrpSpPr>
          <p:nvPr/>
        </p:nvGrpSpPr>
        <p:grpSpPr bwMode="auto">
          <a:xfrm rot="16200000" flipH="1">
            <a:off x="4914900" y="4152900"/>
            <a:ext cx="228600" cy="304800"/>
            <a:chOff x="1827" y="2496"/>
            <a:chExt cx="93" cy="96"/>
          </a:xfrm>
        </p:grpSpPr>
        <p:sp>
          <p:nvSpPr>
            <p:cNvPr id="1352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28" name="Line 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6" name="Group 17"/>
          <p:cNvGrpSpPr>
            <a:grpSpLocks/>
          </p:cNvGrpSpPr>
          <p:nvPr/>
        </p:nvGrpSpPr>
        <p:grpSpPr bwMode="auto">
          <a:xfrm rot="16200000" flipH="1">
            <a:off x="6286500" y="4152900"/>
            <a:ext cx="228600" cy="304800"/>
            <a:chOff x="1827" y="2496"/>
            <a:chExt cx="93" cy="96"/>
          </a:xfrm>
        </p:grpSpPr>
        <p:sp>
          <p:nvSpPr>
            <p:cNvPr id="1352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26" name="Line 1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7" name="Group 20"/>
          <p:cNvGrpSpPr>
            <a:grpSpLocks/>
          </p:cNvGrpSpPr>
          <p:nvPr/>
        </p:nvGrpSpPr>
        <p:grpSpPr bwMode="auto">
          <a:xfrm rot="16200000" flipH="1">
            <a:off x="7658100" y="4152900"/>
            <a:ext cx="228600" cy="304800"/>
            <a:chOff x="1827" y="2496"/>
            <a:chExt cx="93" cy="96"/>
          </a:xfrm>
        </p:grpSpPr>
        <p:sp>
          <p:nvSpPr>
            <p:cNvPr id="1352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24" name="Line 22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8" name="Group 23"/>
          <p:cNvGrpSpPr>
            <a:grpSpLocks/>
          </p:cNvGrpSpPr>
          <p:nvPr/>
        </p:nvGrpSpPr>
        <p:grpSpPr bwMode="auto">
          <a:xfrm>
            <a:off x="1676400" y="4343400"/>
            <a:ext cx="381000" cy="152400"/>
            <a:chOff x="2112" y="3792"/>
            <a:chExt cx="192" cy="96"/>
          </a:xfrm>
        </p:grpSpPr>
        <p:grpSp>
          <p:nvGrpSpPr>
            <p:cNvPr id="13519" name="Group 2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521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522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520" name="Line 2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29" name="Group 28"/>
          <p:cNvGrpSpPr>
            <a:grpSpLocks/>
          </p:cNvGrpSpPr>
          <p:nvPr/>
        </p:nvGrpSpPr>
        <p:grpSpPr bwMode="auto">
          <a:xfrm>
            <a:off x="1295400" y="4343400"/>
            <a:ext cx="381000" cy="152400"/>
            <a:chOff x="2112" y="3792"/>
            <a:chExt cx="192" cy="96"/>
          </a:xfrm>
        </p:grpSpPr>
        <p:grpSp>
          <p:nvGrpSpPr>
            <p:cNvPr id="13515" name="Group 2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517" name="Line 3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518" name="Line 3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516" name="Line 3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0" name="Group 33"/>
          <p:cNvGrpSpPr>
            <a:grpSpLocks/>
          </p:cNvGrpSpPr>
          <p:nvPr/>
        </p:nvGrpSpPr>
        <p:grpSpPr bwMode="auto">
          <a:xfrm>
            <a:off x="3048000" y="4343400"/>
            <a:ext cx="381000" cy="152400"/>
            <a:chOff x="2112" y="3792"/>
            <a:chExt cx="192" cy="96"/>
          </a:xfrm>
        </p:grpSpPr>
        <p:grpSp>
          <p:nvGrpSpPr>
            <p:cNvPr id="13511" name="Group 3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513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514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512" name="Line 3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1" name="Group 38"/>
          <p:cNvGrpSpPr>
            <a:grpSpLocks/>
          </p:cNvGrpSpPr>
          <p:nvPr/>
        </p:nvGrpSpPr>
        <p:grpSpPr bwMode="auto">
          <a:xfrm>
            <a:off x="2667000" y="4343400"/>
            <a:ext cx="381000" cy="152400"/>
            <a:chOff x="2112" y="3792"/>
            <a:chExt cx="192" cy="96"/>
          </a:xfrm>
        </p:grpSpPr>
        <p:grpSp>
          <p:nvGrpSpPr>
            <p:cNvPr id="13507" name="Group 3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509" name="Line 4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510" name="Line 4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508" name="Line 4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2" name="Group 43"/>
          <p:cNvGrpSpPr>
            <a:grpSpLocks/>
          </p:cNvGrpSpPr>
          <p:nvPr/>
        </p:nvGrpSpPr>
        <p:grpSpPr bwMode="auto">
          <a:xfrm>
            <a:off x="4419600" y="4343400"/>
            <a:ext cx="381000" cy="152400"/>
            <a:chOff x="2112" y="3792"/>
            <a:chExt cx="192" cy="96"/>
          </a:xfrm>
        </p:grpSpPr>
        <p:grpSp>
          <p:nvGrpSpPr>
            <p:cNvPr id="13503" name="Group 4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505" name="Line 4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506" name="Line 4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504" name="Line 4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3" name="Group 48"/>
          <p:cNvGrpSpPr>
            <a:grpSpLocks/>
          </p:cNvGrpSpPr>
          <p:nvPr/>
        </p:nvGrpSpPr>
        <p:grpSpPr bwMode="auto">
          <a:xfrm>
            <a:off x="4038600" y="4343400"/>
            <a:ext cx="381000" cy="152400"/>
            <a:chOff x="2112" y="3792"/>
            <a:chExt cx="192" cy="96"/>
          </a:xfrm>
        </p:grpSpPr>
        <p:grpSp>
          <p:nvGrpSpPr>
            <p:cNvPr id="13499" name="Group 4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501" name="Line 5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502" name="Line 5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500" name="Line 5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4" name="Group 53"/>
          <p:cNvGrpSpPr>
            <a:grpSpLocks/>
          </p:cNvGrpSpPr>
          <p:nvPr/>
        </p:nvGrpSpPr>
        <p:grpSpPr bwMode="auto">
          <a:xfrm>
            <a:off x="5791200" y="4343400"/>
            <a:ext cx="381000" cy="152400"/>
            <a:chOff x="2112" y="3792"/>
            <a:chExt cx="192" cy="96"/>
          </a:xfrm>
        </p:grpSpPr>
        <p:grpSp>
          <p:nvGrpSpPr>
            <p:cNvPr id="13495" name="Group 5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497" name="Line 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98" name="Line 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96" name="Line 5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5" name="Group 58"/>
          <p:cNvGrpSpPr>
            <a:grpSpLocks/>
          </p:cNvGrpSpPr>
          <p:nvPr/>
        </p:nvGrpSpPr>
        <p:grpSpPr bwMode="auto">
          <a:xfrm>
            <a:off x="5410200" y="4343400"/>
            <a:ext cx="381000" cy="152400"/>
            <a:chOff x="2112" y="3792"/>
            <a:chExt cx="192" cy="96"/>
          </a:xfrm>
        </p:grpSpPr>
        <p:grpSp>
          <p:nvGrpSpPr>
            <p:cNvPr id="13491" name="Group 5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493" name="Line 6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94" name="Line 6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92" name="Line 6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6" name="Group 63"/>
          <p:cNvGrpSpPr>
            <a:grpSpLocks/>
          </p:cNvGrpSpPr>
          <p:nvPr/>
        </p:nvGrpSpPr>
        <p:grpSpPr bwMode="auto">
          <a:xfrm>
            <a:off x="6781800" y="4343400"/>
            <a:ext cx="762000" cy="152400"/>
            <a:chOff x="4272" y="2880"/>
            <a:chExt cx="480" cy="96"/>
          </a:xfrm>
        </p:grpSpPr>
        <p:grpSp>
          <p:nvGrpSpPr>
            <p:cNvPr id="13481" name="Group 64"/>
            <p:cNvGrpSpPr>
              <a:grpSpLocks/>
            </p:cNvGrpSpPr>
            <p:nvPr/>
          </p:nvGrpSpPr>
          <p:grpSpPr bwMode="auto">
            <a:xfrm>
              <a:off x="4512" y="2880"/>
              <a:ext cx="240" cy="96"/>
              <a:chOff x="2112" y="3792"/>
              <a:chExt cx="192" cy="96"/>
            </a:xfrm>
          </p:grpSpPr>
          <p:grpSp>
            <p:nvGrpSpPr>
              <p:cNvPr id="13487" name="Group 6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3489" name="Line 6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90" name="Line 6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88" name="Line 6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482" name="Group 69"/>
            <p:cNvGrpSpPr>
              <a:grpSpLocks/>
            </p:cNvGrpSpPr>
            <p:nvPr/>
          </p:nvGrpSpPr>
          <p:grpSpPr bwMode="auto">
            <a:xfrm>
              <a:off x="4272" y="2880"/>
              <a:ext cx="240" cy="96"/>
              <a:chOff x="2112" y="3792"/>
              <a:chExt cx="192" cy="96"/>
            </a:xfrm>
          </p:grpSpPr>
          <p:grpSp>
            <p:nvGrpSpPr>
              <p:cNvPr id="13483" name="Group 70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3485" name="Line 7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86" name="Line 7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84" name="Line 73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3337" name="Group 74"/>
          <p:cNvGrpSpPr>
            <a:grpSpLocks/>
          </p:cNvGrpSpPr>
          <p:nvPr/>
        </p:nvGrpSpPr>
        <p:grpSpPr bwMode="auto">
          <a:xfrm rot="5400000">
            <a:off x="7905750" y="4095750"/>
            <a:ext cx="190500" cy="152400"/>
            <a:chOff x="2112" y="3792"/>
            <a:chExt cx="192" cy="96"/>
          </a:xfrm>
        </p:grpSpPr>
        <p:grpSp>
          <p:nvGrpSpPr>
            <p:cNvPr id="13477" name="Group 75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479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80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78" name="Line 78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8" name="Group 79"/>
          <p:cNvGrpSpPr>
            <a:grpSpLocks/>
          </p:cNvGrpSpPr>
          <p:nvPr/>
        </p:nvGrpSpPr>
        <p:grpSpPr bwMode="auto">
          <a:xfrm rot="5400000">
            <a:off x="7905750" y="3905250"/>
            <a:ext cx="190500" cy="152400"/>
            <a:chOff x="2112" y="3792"/>
            <a:chExt cx="192" cy="96"/>
          </a:xfrm>
        </p:grpSpPr>
        <p:grpSp>
          <p:nvGrpSpPr>
            <p:cNvPr id="13473" name="Group 80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475" name="Line 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76" name="Line 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74" name="Line 83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39" name="Group 84"/>
          <p:cNvGrpSpPr>
            <a:grpSpLocks/>
          </p:cNvGrpSpPr>
          <p:nvPr/>
        </p:nvGrpSpPr>
        <p:grpSpPr bwMode="auto">
          <a:xfrm rot="5400000">
            <a:off x="7905750" y="3714750"/>
            <a:ext cx="190500" cy="152400"/>
            <a:chOff x="2112" y="3792"/>
            <a:chExt cx="192" cy="96"/>
          </a:xfrm>
        </p:grpSpPr>
        <p:grpSp>
          <p:nvGrpSpPr>
            <p:cNvPr id="13469" name="Group 85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13471" name="Line 8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72" name="Line 8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70" name="Line 88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0" name="Group 89"/>
          <p:cNvGrpSpPr>
            <a:grpSpLocks/>
          </p:cNvGrpSpPr>
          <p:nvPr/>
        </p:nvGrpSpPr>
        <p:grpSpPr bwMode="auto">
          <a:xfrm>
            <a:off x="1066800" y="3505200"/>
            <a:ext cx="152400" cy="762000"/>
            <a:chOff x="672" y="2472"/>
            <a:chExt cx="96" cy="360"/>
          </a:xfrm>
        </p:grpSpPr>
        <p:grpSp>
          <p:nvGrpSpPr>
            <p:cNvPr id="13454" name="Group 90"/>
            <p:cNvGrpSpPr>
              <a:grpSpLocks/>
            </p:cNvGrpSpPr>
            <p:nvPr/>
          </p:nvGrpSpPr>
          <p:grpSpPr bwMode="auto">
            <a:xfrm rot="5400000">
              <a:off x="660" y="2724"/>
              <a:ext cx="120" cy="96"/>
              <a:chOff x="2112" y="3792"/>
              <a:chExt cx="192" cy="96"/>
            </a:xfrm>
          </p:grpSpPr>
          <p:grpSp>
            <p:nvGrpSpPr>
              <p:cNvPr id="13465" name="Group 91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3467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68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66" name="Line 94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455" name="Group 95"/>
            <p:cNvGrpSpPr>
              <a:grpSpLocks/>
            </p:cNvGrpSpPr>
            <p:nvPr/>
          </p:nvGrpSpPr>
          <p:grpSpPr bwMode="auto">
            <a:xfrm rot="5400000">
              <a:off x="660" y="2604"/>
              <a:ext cx="120" cy="96"/>
              <a:chOff x="2112" y="3792"/>
              <a:chExt cx="192" cy="96"/>
            </a:xfrm>
          </p:grpSpPr>
          <p:grpSp>
            <p:nvGrpSpPr>
              <p:cNvPr id="13461" name="Group 96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3463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64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62" name="Line 99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456" name="Group 100"/>
            <p:cNvGrpSpPr>
              <a:grpSpLocks/>
            </p:cNvGrpSpPr>
            <p:nvPr/>
          </p:nvGrpSpPr>
          <p:grpSpPr bwMode="auto">
            <a:xfrm rot="5400000">
              <a:off x="660" y="2484"/>
              <a:ext cx="120" cy="96"/>
              <a:chOff x="2112" y="3792"/>
              <a:chExt cx="192" cy="96"/>
            </a:xfrm>
          </p:grpSpPr>
          <p:grpSp>
            <p:nvGrpSpPr>
              <p:cNvPr id="13457" name="Group 101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3459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60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58" name="Line 104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3341" name="Group 105"/>
          <p:cNvGrpSpPr>
            <a:grpSpLocks/>
          </p:cNvGrpSpPr>
          <p:nvPr/>
        </p:nvGrpSpPr>
        <p:grpSpPr bwMode="auto">
          <a:xfrm rot="5400000">
            <a:off x="1257300" y="952500"/>
            <a:ext cx="228600" cy="304800"/>
            <a:chOff x="1827" y="2496"/>
            <a:chExt cx="93" cy="96"/>
          </a:xfrm>
        </p:grpSpPr>
        <p:sp>
          <p:nvSpPr>
            <p:cNvPr id="1345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53" name="Line 10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2" name="Group 108"/>
          <p:cNvGrpSpPr>
            <a:grpSpLocks/>
          </p:cNvGrpSpPr>
          <p:nvPr/>
        </p:nvGrpSpPr>
        <p:grpSpPr bwMode="auto">
          <a:xfrm rot="5400000">
            <a:off x="2171700" y="952500"/>
            <a:ext cx="228600" cy="304800"/>
            <a:chOff x="1827" y="2496"/>
            <a:chExt cx="93" cy="96"/>
          </a:xfrm>
        </p:grpSpPr>
        <p:sp>
          <p:nvSpPr>
            <p:cNvPr id="1345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51" name="Line 1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3" name="Group 111"/>
          <p:cNvGrpSpPr>
            <a:grpSpLocks/>
          </p:cNvGrpSpPr>
          <p:nvPr/>
        </p:nvGrpSpPr>
        <p:grpSpPr bwMode="auto">
          <a:xfrm rot="16200000" flipH="1">
            <a:off x="3543300" y="952500"/>
            <a:ext cx="228600" cy="304800"/>
            <a:chOff x="1827" y="2496"/>
            <a:chExt cx="93" cy="96"/>
          </a:xfrm>
        </p:grpSpPr>
        <p:sp>
          <p:nvSpPr>
            <p:cNvPr id="1344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49" name="Line 1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4" name="Group 114"/>
          <p:cNvGrpSpPr>
            <a:grpSpLocks/>
          </p:cNvGrpSpPr>
          <p:nvPr/>
        </p:nvGrpSpPr>
        <p:grpSpPr bwMode="auto">
          <a:xfrm rot="5400000">
            <a:off x="4000500" y="952500"/>
            <a:ext cx="228600" cy="304800"/>
            <a:chOff x="1827" y="2496"/>
            <a:chExt cx="93" cy="96"/>
          </a:xfrm>
        </p:grpSpPr>
        <p:sp>
          <p:nvSpPr>
            <p:cNvPr id="1344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47" name="Line 1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5" name="Group 117"/>
          <p:cNvGrpSpPr>
            <a:grpSpLocks/>
          </p:cNvGrpSpPr>
          <p:nvPr/>
        </p:nvGrpSpPr>
        <p:grpSpPr bwMode="auto">
          <a:xfrm rot="16200000" flipH="1">
            <a:off x="7200900" y="952500"/>
            <a:ext cx="228600" cy="304800"/>
            <a:chOff x="1827" y="2496"/>
            <a:chExt cx="93" cy="96"/>
          </a:xfrm>
        </p:grpSpPr>
        <p:sp>
          <p:nvSpPr>
            <p:cNvPr id="13444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45" name="Line 11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3346" name="Group 120"/>
          <p:cNvGrpSpPr>
            <a:grpSpLocks/>
          </p:cNvGrpSpPr>
          <p:nvPr/>
        </p:nvGrpSpPr>
        <p:grpSpPr bwMode="auto">
          <a:xfrm rot="16200000" flipH="1">
            <a:off x="5829300" y="952500"/>
            <a:ext cx="228600" cy="304800"/>
            <a:chOff x="1827" y="2496"/>
            <a:chExt cx="93" cy="96"/>
          </a:xfrm>
        </p:grpSpPr>
        <p:sp>
          <p:nvSpPr>
            <p:cNvPr id="1344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43" name="Line 122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47" name="Line 123"/>
          <p:cNvSpPr>
            <a:spLocks noChangeShapeType="1"/>
          </p:cNvSpPr>
          <p:nvPr/>
        </p:nvSpPr>
        <p:spPr bwMode="auto">
          <a:xfrm>
            <a:off x="1828800" y="1219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48" name="Line 124"/>
          <p:cNvSpPr>
            <a:spLocks noChangeShapeType="1"/>
          </p:cNvSpPr>
          <p:nvPr/>
        </p:nvSpPr>
        <p:spPr bwMode="auto">
          <a:xfrm>
            <a:off x="1828800" y="1828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49" name="Group 125"/>
          <p:cNvGrpSpPr>
            <a:grpSpLocks/>
          </p:cNvGrpSpPr>
          <p:nvPr/>
        </p:nvGrpSpPr>
        <p:grpSpPr bwMode="auto">
          <a:xfrm flipH="1">
            <a:off x="1828800" y="1828800"/>
            <a:ext cx="381000" cy="685800"/>
            <a:chOff x="1624" y="344"/>
            <a:chExt cx="264" cy="528"/>
          </a:xfrm>
        </p:grpSpPr>
        <p:sp>
          <p:nvSpPr>
            <p:cNvPr id="13432" name="Rectangle 126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433" name="Rectangle 127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3434" name="Group 128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1344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41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435" name="Group 131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1343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39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36" name="Text Box 134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13437" name="Text Box 135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sp>
        <p:nvSpPr>
          <p:cNvPr id="13350" name="Text Box 136"/>
          <p:cNvSpPr txBox="1">
            <a:spLocks noChangeArrowheads="1"/>
          </p:cNvSpPr>
          <p:nvPr/>
        </p:nvSpPr>
        <p:spPr bwMode="auto">
          <a:xfrm>
            <a:off x="1730375" y="13716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13351" name="Text Box 137"/>
          <p:cNvSpPr txBox="1">
            <a:spLocks noChangeArrowheads="1"/>
          </p:cNvSpPr>
          <p:nvPr/>
        </p:nvSpPr>
        <p:spPr bwMode="auto">
          <a:xfrm>
            <a:off x="2819400" y="37338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Insurance Office</a:t>
            </a:r>
          </a:p>
        </p:txBody>
      </p:sp>
      <p:sp>
        <p:nvSpPr>
          <p:cNvPr id="13352" name="Line 138"/>
          <p:cNvSpPr>
            <a:spLocks noChangeShapeType="1"/>
          </p:cNvSpPr>
          <p:nvPr/>
        </p:nvSpPr>
        <p:spPr bwMode="auto">
          <a:xfrm>
            <a:off x="1143000" y="3429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53" name="Line 139"/>
          <p:cNvSpPr>
            <a:spLocks noChangeShapeType="1"/>
          </p:cNvSpPr>
          <p:nvPr/>
        </p:nvSpPr>
        <p:spPr bwMode="auto">
          <a:xfrm>
            <a:off x="1371600" y="1828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54" name="Line 140"/>
          <p:cNvSpPr>
            <a:spLocks noChangeShapeType="1"/>
          </p:cNvSpPr>
          <p:nvPr/>
        </p:nvSpPr>
        <p:spPr bwMode="auto">
          <a:xfrm>
            <a:off x="1143000" y="1828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55" name="Group 141"/>
          <p:cNvGrpSpPr>
            <a:grpSpLocks/>
          </p:cNvGrpSpPr>
          <p:nvPr/>
        </p:nvGrpSpPr>
        <p:grpSpPr bwMode="auto">
          <a:xfrm rot="5400000">
            <a:off x="1143000" y="1676400"/>
            <a:ext cx="152400" cy="152400"/>
            <a:chOff x="1827" y="2496"/>
            <a:chExt cx="93" cy="96"/>
          </a:xfrm>
        </p:grpSpPr>
        <p:sp>
          <p:nvSpPr>
            <p:cNvPr id="1343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31" name="Line 14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356" name="Text Box 144"/>
          <p:cNvSpPr txBox="1">
            <a:spLocks noChangeArrowheads="1"/>
          </p:cNvSpPr>
          <p:nvPr/>
        </p:nvSpPr>
        <p:spPr bwMode="auto">
          <a:xfrm>
            <a:off x="990600" y="12954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Storage Office</a:t>
            </a:r>
          </a:p>
        </p:txBody>
      </p:sp>
      <p:sp>
        <p:nvSpPr>
          <p:cNvPr id="13357" name="Text Box 145"/>
          <p:cNvSpPr txBox="1">
            <a:spLocks noChangeArrowheads="1"/>
          </p:cNvSpPr>
          <p:nvPr/>
        </p:nvSpPr>
        <p:spPr bwMode="auto">
          <a:xfrm>
            <a:off x="1219200" y="25146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Service Counter</a:t>
            </a:r>
          </a:p>
        </p:txBody>
      </p:sp>
      <p:sp>
        <p:nvSpPr>
          <p:cNvPr id="13358" name="Text Box 146"/>
          <p:cNvSpPr txBox="1">
            <a:spLocks noChangeArrowheads="1"/>
          </p:cNvSpPr>
          <p:nvPr/>
        </p:nvSpPr>
        <p:spPr bwMode="auto">
          <a:xfrm>
            <a:off x="1447800" y="32766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Open Dining Area</a:t>
            </a:r>
          </a:p>
        </p:txBody>
      </p:sp>
      <p:sp>
        <p:nvSpPr>
          <p:cNvPr id="13359" name="Text Box 147"/>
          <p:cNvSpPr txBox="1">
            <a:spLocks noChangeArrowheads="1"/>
          </p:cNvSpPr>
          <p:nvPr/>
        </p:nvSpPr>
        <p:spPr bwMode="auto">
          <a:xfrm>
            <a:off x="1371600" y="37338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Sandwich Shop</a:t>
            </a:r>
          </a:p>
        </p:txBody>
      </p:sp>
      <p:grpSp>
        <p:nvGrpSpPr>
          <p:cNvPr id="13360" name="Group 148"/>
          <p:cNvGrpSpPr>
            <a:grpSpLocks/>
          </p:cNvGrpSpPr>
          <p:nvPr/>
        </p:nvGrpSpPr>
        <p:grpSpPr bwMode="auto">
          <a:xfrm flipH="1">
            <a:off x="2514600" y="1219200"/>
            <a:ext cx="381000" cy="685800"/>
            <a:chOff x="1624" y="344"/>
            <a:chExt cx="264" cy="528"/>
          </a:xfrm>
        </p:grpSpPr>
        <p:sp>
          <p:nvSpPr>
            <p:cNvPr id="13420" name="Rectangle 149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421" name="Rectangle 150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3422" name="Group 151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1342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29" name="Line 15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423" name="Group 154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1342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27" name="Line 15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24" name="Text Box 157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13425" name="Text Box 158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sp>
        <p:nvSpPr>
          <p:cNvPr id="13361" name="Rectangle 159"/>
          <p:cNvSpPr>
            <a:spLocks noChangeArrowheads="1"/>
          </p:cNvSpPr>
          <p:nvPr/>
        </p:nvSpPr>
        <p:spPr bwMode="auto">
          <a:xfrm>
            <a:off x="2971800" y="3505200"/>
            <a:ext cx="914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62" name="Text Box 160"/>
          <p:cNvSpPr txBox="1">
            <a:spLocks noChangeArrowheads="1"/>
          </p:cNvSpPr>
          <p:nvPr/>
        </p:nvSpPr>
        <p:spPr bwMode="auto">
          <a:xfrm>
            <a:off x="2971800" y="14478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Coffee Area</a:t>
            </a:r>
          </a:p>
        </p:txBody>
      </p:sp>
      <p:sp>
        <p:nvSpPr>
          <p:cNvPr id="13363" name="Text Box 161"/>
          <p:cNvSpPr txBox="1">
            <a:spLocks noChangeArrowheads="1"/>
          </p:cNvSpPr>
          <p:nvPr/>
        </p:nvSpPr>
        <p:spPr bwMode="auto">
          <a:xfrm>
            <a:off x="2971800" y="3276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Reception</a:t>
            </a:r>
          </a:p>
        </p:txBody>
      </p:sp>
      <p:sp>
        <p:nvSpPr>
          <p:cNvPr id="13364" name="Text Box 162"/>
          <p:cNvSpPr txBox="1">
            <a:spLocks noChangeArrowheads="1"/>
          </p:cNvSpPr>
          <p:nvPr/>
        </p:nvSpPr>
        <p:spPr bwMode="auto">
          <a:xfrm>
            <a:off x="2743200" y="22860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Partitioned Cubicles</a:t>
            </a:r>
          </a:p>
        </p:txBody>
      </p:sp>
      <p:sp>
        <p:nvSpPr>
          <p:cNvPr id="13365" name="Line 163"/>
          <p:cNvSpPr>
            <a:spLocks noChangeShapeType="1"/>
          </p:cNvSpPr>
          <p:nvPr/>
        </p:nvSpPr>
        <p:spPr bwMode="auto">
          <a:xfrm>
            <a:off x="2514600" y="2286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66" name="Line 164"/>
          <p:cNvSpPr>
            <a:spLocks noChangeShapeType="1"/>
          </p:cNvSpPr>
          <p:nvPr/>
        </p:nvSpPr>
        <p:spPr bwMode="auto">
          <a:xfrm>
            <a:off x="2514600" y="2743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67" name="Line 165"/>
          <p:cNvSpPr>
            <a:spLocks noChangeShapeType="1"/>
          </p:cNvSpPr>
          <p:nvPr/>
        </p:nvSpPr>
        <p:spPr bwMode="auto">
          <a:xfrm>
            <a:off x="2514600" y="1905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68" name="Line 166"/>
          <p:cNvSpPr>
            <a:spLocks noChangeShapeType="1"/>
          </p:cNvSpPr>
          <p:nvPr/>
        </p:nvSpPr>
        <p:spPr bwMode="auto">
          <a:xfrm>
            <a:off x="2514600" y="3124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69" name="Line 167"/>
          <p:cNvSpPr>
            <a:spLocks noChangeShapeType="1"/>
          </p:cNvSpPr>
          <p:nvPr/>
        </p:nvSpPr>
        <p:spPr bwMode="auto">
          <a:xfrm>
            <a:off x="3429000" y="2286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70" name="Line 168"/>
          <p:cNvSpPr>
            <a:spLocks noChangeShapeType="1"/>
          </p:cNvSpPr>
          <p:nvPr/>
        </p:nvSpPr>
        <p:spPr bwMode="auto">
          <a:xfrm>
            <a:off x="3429000" y="2743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71" name="Line 169"/>
          <p:cNvSpPr>
            <a:spLocks noChangeShapeType="1"/>
          </p:cNvSpPr>
          <p:nvPr/>
        </p:nvSpPr>
        <p:spPr bwMode="auto">
          <a:xfrm>
            <a:off x="3429000" y="1905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72" name="Line 170"/>
          <p:cNvSpPr>
            <a:spLocks noChangeShapeType="1"/>
          </p:cNvSpPr>
          <p:nvPr/>
        </p:nvSpPr>
        <p:spPr bwMode="auto">
          <a:xfrm>
            <a:off x="3429000" y="3124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73" name="Line 171"/>
          <p:cNvSpPr>
            <a:spLocks noChangeShapeType="1"/>
          </p:cNvSpPr>
          <p:nvPr/>
        </p:nvSpPr>
        <p:spPr bwMode="auto">
          <a:xfrm>
            <a:off x="3886200" y="21336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74" name="Line 172"/>
          <p:cNvSpPr>
            <a:spLocks noChangeShapeType="1"/>
          </p:cNvSpPr>
          <p:nvPr/>
        </p:nvSpPr>
        <p:spPr bwMode="auto">
          <a:xfrm>
            <a:off x="5486400" y="1219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3375" name="Group 173"/>
          <p:cNvGrpSpPr>
            <a:grpSpLocks/>
          </p:cNvGrpSpPr>
          <p:nvPr/>
        </p:nvGrpSpPr>
        <p:grpSpPr bwMode="auto">
          <a:xfrm>
            <a:off x="6248400" y="1219200"/>
            <a:ext cx="381000" cy="685800"/>
            <a:chOff x="1624" y="344"/>
            <a:chExt cx="264" cy="528"/>
          </a:xfrm>
        </p:grpSpPr>
        <p:sp>
          <p:nvSpPr>
            <p:cNvPr id="13410" name="Rectangle 174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411" name="Rectangle 175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3412" name="Group 176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1341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19" name="Line 17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413" name="Group 179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1341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17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414" name="Text Box 182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13415" name="Text Box 183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grpSp>
        <p:nvGrpSpPr>
          <p:cNvPr id="13376" name="Group 184"/>
          <p:cNvGrpSpPr>
            <a:grpSpLocks/>
          </p:cNvGrpSpPr>
          <p:nvPr/>
        </p:nvGrpSpPr>
        <p:grpSpPr bwMode="auto">
          <a:xfrm>
            <a:off x="4800600" y="1981200"/>
            <a:ext cx="533400" cy="152400"/>
            <a:chOff x="3696" y="2016"/>
            <a:chExt cx="384" cy="155"/>
          </a:xfrm>
        </p:grpSpPr>
        <p:grpSp>
          <p:nvGrpSpPr>
            <p:cNvPr id="13404" name="Group 185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134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09" name="Line 18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405" name="Group 188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1340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07" name="Line 19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3377" name="Text Box 191"/>
          <p:cNvSpPr txBox="1">
            <a:spLocks noChangeArrowheads="1"/>
          </p:cNvSpPr>
          <p:nvPr/>
        </p:nvSpPr>
        <p:spPr bwMode="auto">
          <a:xfrm>
            <a:off x="6553200" y="3581400"/>
            <a:ext cx="106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Chris's </a:t>
            </a:r>
            <a:r>
              <a:rPr lang="en-US" sz="1200" b="1" dirty="0">
                <a:latin typeface="Arial" charset="0"/>
              </a:rPr>
              <a:t>Steak House</a:t>
            </a:r>
          </a:p>
        </p:txBody>
      </p:sp>
      <p:sp>
        <p:nvSpPr>
          <p:cNvPr id="13378" name="Text Box 192"/>
          <p:cNvSpPr txBox="1">
            <a:spLocks noChangeArrowheads="1"/>
          </p:cNvSpPr>
          <p:nvPr/>
        </p:nvSpPr>
        <p:spPr bwMode="auto">
          <a:xfrm>
            <a:off x="4267200" y="15240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Kitchen</a:t>
            </a:r>
          </a:p>
        </p:txBody>
      </p:sp>
      <p:grpSp>
        <p:nvGrpSpPr>
          <p:cNvPr id="13379" name="Group 193"/>
          <p:cNvGrpSpPr>
            <a:grpSpLocks/>
          </p:cNvGrpSpPr>
          <p:nvPr/>
        </p:nvGrpSpPr>
        <p:grpSpPr bwMode="auto">
          <a:xfrm>
            <a:off x="7620000" y="1219200"/>
            <a:ext cx="381000" cy="685800"/>
            <a:chOff x="1624" y="344"/>
            <a:chExt cx="264" cy="528"/>
          </a:xfrm>
        </p:grpSpPr>
        <p:sp>
          <p:nvSpPr>
            <p:cNvPr id="13394" name="Rectangle 194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395" name="Rectangle 195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3396" name="Group 196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1340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03" name="Line 19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97" name="Group 199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1340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01" name="Line 20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98" name="Text Box 202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13399" name="Text Box 203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sp>
        <p:nvSpPr>
          <p:cNvPr id="13380" name="Line 204"/>
          <p:cNvSpPr>
            <a:spLocks noChangeShapeType="1"/>
          </p:cNvSpPr>
          <p:nvPr/>
        </p:nvSpPr>
        <p:spPr bwMode="auto">
          <a:xfrm>
            <a:off x="1143000" y="48768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81" name="Line 205"/>
          <p:cNvSpPr>
            <a:spLocks noChangeShapeType="1"/>
          </p:cNvSpPr>
          <p:nvPr/>
        </p:nvSpPr>
        <p:spPr bwMode="auto">
          <a:xfrm>
            <a:off x="1143000" y="4419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82" name="Line 206"/>
          <p:cNvSpPr>
            <a:spLocks noChangeShapeType="1"/>
          </p:cNvSpPr>
          <p:nvPr/>
        </p:nvSpPr>
        <p:spPr bwMode="auto">
          <a:xfrm>
            <a:off x="8001000" y="4419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83" name="Text Box 207"/>
          <p:cNvSpPr txBox="1">
            <a:spLocks noChangeArrowheads="1"/>
          </p:cNvSpPr>
          <p:nvPr/>
        </p:nvSpPr>
        <p:spPr bwMode="auto">
          <a:xfrm>
            <a:off x="3886200" y="4572000"/>
            <a:ext cx="1447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Covered Walkway</a:t>
            </a:r>
          </a:p>
        </p:txBody>
      </p:sp>
      <p:sp>
        <p:nvSpPr>
          <p:cNvPr id="13384" name="Line 208"/>
          <p:cNvSpPr>
            <a:spLocks noChangeShapeType="1"/>
          </p:cNvSpPr>
          <p:nvPr/>
        </p:nvSpPr>
        <p:spPr bwMode="auto">
          <a:xfrm flipV="1">
            <a:off x="8229600" y="228600"/>
            <a:ext cx="0" cy="762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85" name="Line 209"/>
          <p:cNvSpPr>
            <a:spLocks noChangeShapeType="1"/>
          </p:cNvSpPr>
          <p:nvPr/>
        </p:nvSpPr>
        <p:spPr bwMode="auto">
          <a:xfrm>
            <a:off x="8077200" y="609600"/>
            <a:ext cx="3048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86" name="Text Box 210"/>
          <p:cNvSpPr txBox="1">
            <a:spLocks noChangeArrowheads="1"/>
          </p:cNvSpPr>
          <p:nvPr/>
        </p:nvSpPr>
        <p:spPr bwMode="auto">
          <a:xfrm>
            <a:off x="8001000" y="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N</a:t>
            </a:r>
          </a:p>
        </p:txBody>
      </p:sp>
      <p:sp>
        <p:nvSpPr>
          <p:cNvPr id="13387" name="Text Box 211"/>
          <p:cNvSpPr txBox="1">
            <a:spLocks noChangeArrowheads="1"/>
          </p:cNvSpPr>
          <p:nvPr/>
        </p:nvSpPr>
        <p:spPr bwMode="auto">
          <a:xfrm>
            <a:off x="4724400" y="3581400"/>
            <a:ext cx="106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Chris's </a:t>
            </a:r>
            <a:r>
              <a:rPr lang="en-US" sz="1200" b="1" dirty="0">
                <a:latin typeface="Arial" charset="0"/>
              </a:rPr>
              <a:t>Steak House</a:t>
            </a:r>
          </a:p>
        </p:txBody>
      </p:sp>
      <p:sp>
        <p:nvSpPr>
          <p:cNvPr id="13388" name="Text Box 212"/>
          <p:cNvSpPr txBox="1">
            <a:spLocks noChangeArrowheads="1"/>
          </p:cNvSpPr>
          <p:nvPr/>
        </p:nvSpPr>
        <p:spPr bwMode="auto">
          <a:xfrm>
            <a:off x="4419600" y="5029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3389" name="Text Box 213"/>
          <p:cNvSpPr txBox="1">
            <a:spLocks noChangeArrowheads="1"/>
          </p:cNvSpPr>
          <p:nvPr/>
        </p:nvSpPr>
        <p:spPr bwMode="auto">
          <a:xfrm>
            <a:off x="228600" y="2743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3390" name="Text Box 214"/>
          <p:cNvSpPr txBox="1">
            <a:spLocks noChangeArrowheads="1"/>
          </p:cNvSpPr>
          <p:nvPr/>
        </p:nvSpPr>
        <p:spPr bwMode="auto">
          <a:xfrm>
            <a:off x="4419600" y="533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3391" name="Text Box 215"/>
          <p:cNvSpPr txBox="1">
            <a:spLocks noChangeArrowheads="1"/>
          </p:cNvSpPr>
          <p:nvPr/>
        </p:nvSpPr>
        <p:spPr bwMode="auto">
          <a:xfrm>
            <a:off x="8153400" y="2667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3392" name="Oval 216"/>
          <p:cNvSpPr>
            <a:spLocks noChangeArrowheads="1"/>
          </p:cNvSpPr>
          <p:nvPr/>
        </p:nvSpPr>
        <p:spPr bwMode="auto">
          <a:xfrm>
            <a:off x="1143000" y="2667000"/>
            <a:ext cx="1371600" cy="1828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13314" name="Object 217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643704"/>
              </p:ext>
            </p:extLst>
          </p:nvPr>
        </p:nvGraphicFramePr>
        <p:xfrm>
          <a:off x="1428750" y="5786438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5786438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93" name="Text Box 218"/>
          <p:cNvSpPr txBox="1">
            <a:spLocks noChangeArrowheads="1"/>
          </p:cNvSpPr>
          <p:nvPr/>
        </p:nvSpPr>
        <p:spPr bwMode="auto">
          <a:xfrm>
            <a:off x="6138863" y="545306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95FBCFA-8994-4C75-AB4F-EC271D0A3853}" type="slidenum">
              <a:rPr lang="en-US"/>
              <a:pPr>
                <a:defRPr/>
              </a:pPr>
              <a:t>306</a:t>
            </a:fld>
            <a:endParaRPr lang="en-US" dirty="0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SHOPPING CENTER--</a:t>
            </a:r>
            <a:br>
              <a:rPr lang="en-US" sz="4400" dirty="0" smtClean="0"/>
            </a:br>
            <a:r>
              <a:rPr lang="en-US" sz="4400" dirty="0" smtClean="0"/>
              <a:t>2nd ITERATION (cont'd)</a:t>
            </a:r>
          </a:p>
        </p:txBody>
      </p:sp>
      <p:graphicFrame>
        <p:nvGraphicFramePr>
          <p:cNvPr id="14338" name="Object 8" descr="This is a picture of the burn time clock showing 10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253882079"/>
              </p:ext>
            </p:extLst>
          </p:nvPr>
        </p:nvGraphicFramePr>
        <p:xfrm>
          <a:off x="1371600" y="2971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971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6705600" y="25908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2B8C1DA-5623-4907-9275-5933B97F9F12}" type="slidenum">
              <a:rPr lang="en-US"/>
              <a:pPr>
                <a:defRPr/>
              </a:pPr>
              <a:t>307</a:t>
            </a:fld>
            <a:endParaRPr lang="en-US" dirty="0"/>
          </a:p>
        </p:txBody>
      </p:sp>
      <p:pic>
        <p:nvPicPr>
          <p:cNvPr id="15364" name="Picture 2" descr="This is a picture of the front of the same shopping center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7244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15362" name="Object 7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464789"/>
              </p:ext>
            </p:extLst>
          </p:nvPr>
        </p:nvGraphicFramePr>
        <p:xfrm>
          <a:off x="985838" y="562927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838" y="562927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6276975" y="525303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1CF7260-AAC9-4774-8F36-C9B486FB175C}" type="slidenum">
              <a:rPr lang="en-US"/>
              <a:pPr>
                <a:defRPr/>
              </a:pPr>
              <a:t>308</a:t>
            </a:fld>
            <a:endParaRPr lang="en-US" dirty="0"/>
          </a:p>
        </p:txBody>
      </p:sp>
      <p:pic>
        <p:nvPicPr>
          <p:cNvPr id="16388" name="Picture 2" descr="This is a picture of the side of the same shopping center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971800" y="4267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8229600" y="3962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16386" name="Object 8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237613"/>
              </p:ext>
            </p:extLst>
          </p:nvPr>
        </p:nvGraphicFramePr>
        <p:xfrm>
          <a:off x="1162050" y="5734050"/>
          <a:ext cx="6400800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Chart" r:id="rId4" imgW="5829210" imgH="1047651" progId="MSGraph.Chart.8">
                  <p:embed/>
                </p:oleObj>
              </mc:Choice>
              <mc:Fallback>
                <p:oleObj name="Chart" r:id="rId4" imgW="5829210" imgH="1047651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050" y="5734050"/>
                        <a:ext cx="6400800" cy="10747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6486525" y="537686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4F0C4DF-1CF0-4622-9CE4-729E76A194B3}" type="slidenum">
              <a:rPr lang="en-US"/>
              <a:pPr>
                <a:defRPr/>
              </a:pPr>
              <a:t>309</a:t>
            </a:fld>
            <a:endParaRPr lang="en-US" dirty="0"/>
          </a:p>
        </p:txBody>
      </p:sp>
      <p:pic>
        <p:nvPicPr>
          <p:cNvPr id="17412" name="Picture 2" descr="This is a picture of the back of the same shopping center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44958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76962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17410" name="Object 8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183941"/>
              </p:ext>
            </p:extLst>
          </p:nvPr>
        </p:nvGraphicFramePr>
        <p:xfrm>
          <a:off x="1171575" y="566737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1575" y="566737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6477000" y="53244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  <p:sp>
        <p:nvSpPr>
          <p:cNvPr id="17416" name="Line 6"/>
          <p:cNvSpPr>
            <a:spLocks noChangeShapeType="1"/>
          </p:cNvSpPr>
          <p:nvPr/>
        </p:nvSpPr>
        <p:spPr bwMode="auto">
          <a:xfrm flipV="1">
            <a:off x="8229600" y="3581400"/>
            <a:ext cx="5334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06820C4-4C2E-42B6-941E-2FF20E6BE474}" type="slidenum">
              <a:rPr lang="en-US"/>
              <a:pPr>
                <a:defRPr/>
              </a:pPr>
              <a:t>310</a:t>
            </a:fld>
            <a:endParaRPr lang="en-US" dirty="0"/>
          </a:p>
        </p:txBody>
      </p:sp>
      <p:pic>
        <p:nvPicPr>
          <p:cNvPr id="18436" name="Picture 2" descr="This is another picture of the front of the same shopping center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33528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7315200" y="4114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18434" name="Object 8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9579769"/>
              </p:ext>
            </p:extLst>
          </p:nvPr>
        </p:nvGraphicFramePr>
        <p:xfrm>
          <a:off x="1214438" y="56689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56689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Text Box 9"/>
          <p:cNvSpPr txBox="1">
            <a:spLocks noChangeArrowheads="1"/>
          </p:cNvSpPr>
          <p:nvPr/>
        </p:nvSpPr>
        <p:spPr bwMode="auto">
          <a:xfrm>
            <a:off x="6534150" y="53101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 flipV="1">
            <a:off x="7772400" y="3352800"/>
            <a:ext cx="533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F0DB2D6-99CF-45D3-8F18-66985497FD97}" type="slidenum">
              <a:rPr lang="en-US"/>
              <a:pPr>
                <a:defRPr/>
              </a:pPr>
              <a:t>311</a:t>
            </a:fld>
            <a:endParaRPr lang="en-US" dirty="0"/>
          </a:p>
        </p:txBody>
      </p:sp>
      <p:sp>
        <p:nvSpPr>
          <p:cNvPr id="19460" name="Rectangle 220"/>
          <p:cNvSpPr>
            <a:spLocks noChangeArrowheads="1"/>
          </p:cNvSpPr>
          <p:nvPr/>
        </p:nvSpPr>
        <p:spPr bwMode="auto">
          <a:xfrm>
            <a:off x="0" y="0"/>
            <a:ext cx="91440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9461" name="Group 221"/>
          <p:cNvGrpSpPr>
            <a:grpSpLocks/>
          </p:cNvGrpSpPr>
          <p:nvPr/>
        </p:nvGrpSpPr>
        <p:grpSpPr bwMode="auto">
          <a:xfrm>
            <a:off x="228600" y="0"/>
            <a:ext cx="8645525" cy="5372100"/>
            <a:chOff x="144" y="48"/>
            <a:chExt cx="5446" cy="3384"/>
          </a:xfrm>
        </p:grpSpPr>
        <p:sp>
          <p:nvSpPr>
            <p:cNvPr id="19463" name="Line 2"/>
            <p:cNvSpPr>
              <a:spLocks noChangeShapeType="1"/>
            </p:cNvSpPr>
            <p:nvPr/>
          </p:nvSpPr>
          <p:spPr bwMode="auto">
            <a:xfrm>
              <a:off x="720" y="816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64" name="Line 3"/>
            <p:cNvSpPr>
              <a:spLocks noChangeShapeType="1"/>
            </p:cNvSpPr>
            <p:nvPr/>
          </p:nvSpPr>
          <p:spPr bwMode="auto">
            <a:xfrm>
              <a:off x="5040" y="816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65" name="Line 4"/>
            <p:cNvSpPr>
              <a:spLocks noChangeShapeType="1"/>
            </p:cNvSpPr>
            <p:nvPr/>
          </p:nvSpPr>
          <p:spPr bwMode="auto">
            <a:xfrm>
              <a:off x="720" y="816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66" name="Line 5"/>
            <p:cNvSpPr>
              <a:spLocks noChangeShapeType="1"/>
            </p:cNvSpPr>
            <p:nvPr/>
          </p:nvSpPr>
          <p:spPr bwMode="auto">
            <a:xfrm>
              <a:off x="720" y="2832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67" name="Line 6"/>
            <p:cNvSpPr>
              <a:spLocks noChangeShapeType="1"/>
            </p:cNvSpPr>
            <p:nvPr/>
          </p:nvSpPr>
          <p:spPr bwMode="auto">
            <a:xfrm>
              <a:off x="1584" y="816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68" name="Line 7"/>
            <p:cNvSpPr>
              <a:spLocks noChangeShapeType="1"/>
            </p:cNvSpPr>
            <p:nvPr/>
          </p:nvSpPr>
          <p:spPr bwMode="auto">
            <a:xfrm>
              <a:off x="2448" y="816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469" name="Group 8"/>
            <p:cNvGrpSpPr>
              <a:grpSpLocks/>
            </p:cNvGrpSpPr>
            <p:nvPr/>
          </p:nvGrpSpPr>
          <p:grpSpPr bwMode="auto">
            <a:xfrm rot="16200000" flipH="1">
              <a:off x="1368" y="2664"/>
              <a:ext cx="144" cy="192"/>
              <a:chOff x="1827" y="2496"/>
              <a:chExt cx="93" cy="96"/>
            </a:xfrm>
          </p:grpSpPr>
          <p:sp>
            <p:nvSpPr>
              <p:cNvPr id="1967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77" name="Line 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0" name="Group 11"/>
            <p:cNvGrpSpPr>
              <a:grpSpLocks/>
            </p:cNvGrpSpPr>
            <p:nvPr/>
          </p:nvGrpSpPr>
          <p:grpSpPr bwMode="auto">
            <a:xfrm rot="16200000" flipH="1">
              <a:off x="2232" y="2664"/>
              <a:ext cx="144" cy="192"/>
              <a:chOff x="1827" y="2496"/>
              <a:chExt cx="93" cy="96"/>
            </a:xfrm>
          </p:grpSpPr>
          <p:sp>
            <p:nvSpPr>
              <p:cNvPr id="1967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75" name="Line 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1" name="Group 14"/>
            <p:cNvGrpSpPr>
              <a:grpSpLocks/>
            </p:cNvGrpSpPr>
            <p:nvPr/>
          </p:nvGrpSpPr>
          <p:grpSpPr bwMode="auto">
            <a:xfrm rot="16200000" flipH="1">
              <a:off x="3096" y="2664"/>
              <a:ext cx="144" cy="192"/>
              <a:chOff x="1827" y="2496"/>
              <a:chExt cx="93" cy="96"/>
            </a:xfrm>
          </p:grpSpPr>
          <p:sp>
            <p:nvSpPr>
              <p:cNvPr id="1967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73" name="Line 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2" name="Group 17"/>
            <p:cNvGrpSpPr>
              <a:grpSpLocks/>
            </p:cNvGrpSpPr>
            <p:nvPr/>
          </p:nvGrpSpPr>
          <p:grpSpPr bwMode="auto">
            <a:xfrm rot="16200000" flipH="1">
              <a:off x="3960" y="2664"/>
              <a:ext cx="144" cy="192"/>
              <a:chOff x="1827" y="2496"/>
              <a:chExt cx="93" cy="96"/>
            </a:xfrm>
          </p:grpSpPr>
          <p:sp>
            <p:nvSpPr>
              <p:cNvPr id="1967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71" name="Line 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3" name="Group 20"/>
            <p:cNvGrpSpPr>
              <a:grpSpLocks/>
            </p:cNvGrpSpPr>
            <p:nvPr/>
          </p:nvGrpSpPr>
          <p:grpSpPr bwMode="auto">
            <a:xfrm rot="16200000" flipH="1">
              <a:off x="4824" y="2664"/>
              <a:ext cx="144" cy="192"/>
              <a:chOff x="1827" y="2496"/>
              <a:chExt cx="93" cy="96"/>
            </a:xfrm>
          </p:grpSpPr>
          <p:sp>
            <p:nvSpPr>
              <p:cNvPr id="1966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69" name="Line 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4" name="Group 23"/>
            <p:cNvGrpSpPr>
              <a:grpSpLocks/>
            </p:cNvGrpSpPr>
            <p:nvPr/>
          </p:nvGrpSpPr>
          <p:grpSpPr bwMode="auto">
            <a:xfrm>
              <a:off x="1056" y="2784"/>
              <a:ext cx="240" cy="96"/>
              <a:chOff x="2112" y="3792"/>
              <a:chExt cx="192" cy="96"/>
            </a:xfrm>
          </p:grpSpPr>
          <p:grpSp>
            <p:nvGrpSpPr>
              <p:cNvPr id="19664" name="Group 2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66" name="Line 2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67" name="Line 2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65" name="Line 2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5" name="Group 28"/>
            <p:cNvGrpSpPr>
              <a:grpSpLocks/>
            </p:cNvGrpSpPr>
            <p:nvPr/>
          </p:nvGrpSpPr>
          <p:grpSpPr bwMode="auto">
            <a:xfrm>
              <a:off x="816" y="2784"/>
              <a:ext cx="240" cy="96"/>
              <a:chOff x="2112" y="3792"/>
              <a:chExt cx="192" cy="96"/>
            </a:xfrm>
          </p:grpSpPr>
          <p:grpSp>
            <p:nvGrpSpPr>
              <p:cNvPr id="19660" name="Group 2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62" name="Line 3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63" name="Line 3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61" name="Line 3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6" name="Group 33"/>
            <p:cNvGrpSpPr>
              <a:grpSpLocks/>
            </p:cNvGrpSpPr>
            <p:nvPr/>
          </p:nvGrpSpPr>
          <p:grpSpPr bwMode="auto">
            <a:xfrm>
              <a:off x="1920" y="2784"/>
              <a:ext cx="240" cy="96"/>
              <a:chOff x="2112" y="3792"/>
              <a:chExt cx="192" cy="96"/>
            </a:xfrm>
          </p:grpSpPr>
          <p:grpSp>
            <p:nvGrpSpPr>
              <p:cNvPr id="19656" name="Group 3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58" name="Line 3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59" name="Line 3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57" name="Line 3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7" name="Group 38"/>
            <p:cNvGrpSpPr>
              <a:grpSpLocks/>
            </p:cNvGrpSpPr>
            <p:nvPr/>
          </p:nvGrpSpPr>
          <p:grpSpPr bwMode="auto">
            <a:xfrm>
              <a:off x="1680" y="2784"/>
              <a:ext cx="240" cy="96"/>
              <a:chOff x="2112" y="3792"/>
              <a:chExt cx="192" cy="96"/>
            </a:xfrm>
          </p:grpSpPr>
          <p:grpSp>
            <p:nvGrpSpPr>
              <p:cNvPr id="19652" name="Group 3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54" name="Line 4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55" name="Line 4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53" name="Line 4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8" name="Group 43"/>
            <p:cNvGrpSpPr>
              <a:grpSpLocks/>
            </p:cNvGrpSpPr>
            <p:nvPr/>
          </p:nvGrpSpPr>
          <p:grpSpPr bwMode="auto">
            <a:xfrm>
              <a:off x="2784" y="2784"/>
              <a:ext cx="240" cy="96"/>
              <a:chOff x="2112" y="3792"/>
              <a:chExt cx="192" cy="96"/>
            </a:xfrm>
          </p:grpSpPr>
          <p:grpSp>
            <p:nvGrpSpPr>
              <p:cNvPr id="19648" name="Group 4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50" name="Line 4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51" name="Line 4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49" name="Line 4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79" name="Group 48"/>
            <p:cNvGrpSpPr>
              <a:grpSpLocks/>
            </p:cNvGrpSpPr>
            <p:nvPr/>
          </p:nvGrpSpPr>
          <p:grpSpPr bwMode="auto">
            <a:xfrm>
              <a:off x="2544" y="2784"/>
              <a:ext cx="240" cy="96"/>
              <a:chOff x="2112" y="3792"/>
              <a:chExt cx="192" cy="96"/>
            </a:xfrm>
          </p:grpSpPr>
          <p:grpSp>
            <p:nvGrpSpPr>
              <p:cNvPr id="19644" name="Group 4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46" name="Line 5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47" name="Line 5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45" name="Line 5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0" name="Group 53"/>
            <p:cNvGrpSpPr>
              <a:grpSpLocks/>
            </p:cNvGrpSpPr>
            <p:nvPr/>
          </p:nvGrpSpPr>
          <p:grpSpPr bwMode="auto">
            <a:xfrm>
              <a:off x="3648" y="2784"/>
              <a:ext cx="240" cy="96"/>
              <a:chOff x="2112" y="3792"/>
              <a:chExt cx="192" cy="96"/>
            </a:xfrm>
          </p:grpSpPr>
          <p:grpSp>
            <p:nvGrpSpPr>
              <p:cNvPr id="19640" name="Group 5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42" name="Line 5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43" name="Line 5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41" name="Line 5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1" name="Group 58"/>
            <p:cNvGrpSpPr>
              <a:grpSpLocks/>
            </p:cNvGrpSpPr>
            <p:nvPr/>
          </p:nvGrpSpPr>
          <p:grpSpPr bwMode="auto">
            <a:xfrm>
              <a:off x="3408" y="2784"/>
              <a:ext cx="240" cy="96"/>
              <a:chOff x="2112" y="3792"/>
              <a:chExt cx="192" cy="96"/>
            </a:xfrm>
          </p:grpSpPr>
          <p:grpSp>
            <p:nvGrpSpPr>
              <p:cNvPr id="19636" name="Group 5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38" name="Line 6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39" name="Line 6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37" name="Line 6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2" name="Group 63"/>
            <p:cNvGrpSpPr>
              <a:grpSpLocks/>
            </p:cNvGrpSpPr>
            <p:nvPr/>
          </p:nvGrpSpPr>
          <p:grpSpPr bwMode="auto">
            <a:xfrm>
              <a:off x="4272" y="2784"/>
              <a:ext cx="480" cy="96"/>
              <a:chOff x="4272" y="2880"/>
              <a:chExt cx="480" cy="96"/>
            </a:xfrm>
          </p:grpSpPr>
          <p:grpSp>
            <p:nvGrpSpPr>
              <p:cNvPr id="19626" name="Group 64"/>
              <p:cNvGrpSpPr>
                <a:grpSpLocks/>
              </p:cNvGrpSpPr>
              <p:nvPr/>
            </p:nvGrpSpPr>
            <p:grpSpPr bwMode="auto">
              <a:xfrm>
                <a:off x="4512" y="2880"/>
                <a:ext cx="240" cy="96"/>
                <a:chOff x="2112" y="3792"/>
                <a:chExt cx="192" cy="96"/>
              </a:xfrm>
            </p:grpSpPr>
            <p:grpSp>
              <p:nvGrpSpPr>
                <p:cNvPr id="19632" name="Group 65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19634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9635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9633" name="Line 68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627" name="Group 69"/>
              <p:cNvGrpSpPr>
                <a:grpSpLocks/>
              </p:cNvGrpSpPr>
              <p:nvPr/>
            </p:nvGrpSpPr>
            <p:grpSpPr bwMode="auto">
              <a:xfrm>
                <a:off x="4272" y="2880"/>
                <a:ext cx="240" cy="96"/>
                <a:chOff x="2112" y="3792"/>
                <a:chExt cx="192" cy="96"/>
              </a:xfrm>
            </p:grpSpPr>
            <p:grpSp>
              <p:nvGrpSpPr>
                <p:cNvPr id="19628" name="Group 70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19630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9631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9629" name="Line 73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9483" name="Group 74"/>
            <p:cNvGrpSpPr>
              <a:grpSpLocks/>
            </p:cNvGrpSpPr>
            <p:nvPr/>
          </p:nvGrpSpPr>
          <p:grpSpPr bwMode="auto">
            <a:xfrm rot="5400000">
              <a:off x="4980" y="2628"/>
              <a:ext cx="120" cy="96"/>
              <a:chOff x="2112" y="3792"/>
              <a:chExt cx="192" cy="96"/>
            </a:xfrm>
          </p:grpSpPr>
          <p:grpSp>
            <p:nvGrpSpPr>
              <p:cNvPr id="19622" name="Group 7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24" name="Line 7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25" name="Line 7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23" name="Line 7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4" name="Group 79"/>
            <p:cNvGrpSpPr>
              <a:grpSpLocks/>
            </p:cNvGrpSpPr>
            <p:nvPr/>
          </p:nvGrpSpPr>
          <p:grpSpPr bwMode="auto">
            <a:xfrm rot="5400000">
              <a:off x="4980" y="2508"/>
              <a:ext cx="120" cy="96"/>
              <a:chOff x="2112" y="3792"/>
              <a:chExt cx="192" cy="96"/>
            </a:xfrm>
          </p:grpSpPr>
          <p:grpSp>
            <p:nvGrpSpPr>
              <p:cNvPr id="19618" name="Group 80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20" name="Line 8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21" name="Line 8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19" name="Line 83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5" name="Group 84"/>
            <p:cNvGrpSpPr>
              <a:grpSpLocks/>
            </p:cNvGrpSpPr>
            <p:nvPr/>
          </p:nvGrpSpPr>
          <p:grpSpPr bwMode="auto">
            <a:xfrm rot="5400000">
              <a:off x="4980" y="2388"/>
              <a:ext cx="120" cy="96"/>
              <a:chOff x="2112" y="3792"/>
              <a:chExt cx="192" cy="96"/>
            </a:xfrm>
          </p:grpSpPr>
          <p:grpSp>
            <p:nvGrpSpPr>
              <p:cNvPr id="19614" name="Group 8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19616" name="Line 8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617" name="Line 8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615" name="Line 8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6" name="Group 89"/>
            <p:cNvGrpSpPr>
              <a:grpSpLocks/>
            </p:cNvGrpSpPr>
            <p:nvPr/>
          </p:nvGrpSpPr>
          <p:grpSpPr bwMode="auto">
            <a:xfrm>
              <a:off x="672" y="2256"/>
              <a:ext cx="96" cy="480"/>
              <a:chOff x="672" y="2472"/>
              <a:chExt cx="96" cy="360"/>
            </a:xfrm>
          </p:grpSpPr>
          <p:grpSp>
            <p:nvGrpSpPr>
              <p:cNvPr id="19599" name="Group 90"/>
              <p:cNvGrpSpPr>
                <a:grpSpLocks/>
              </p:cNvGrpSpPr>
              <p:nvPr/>
            </p:nvGrpSpPr>
            <p:grpSpPr bwMode="auto">
              <a:xfrm rot="5400000">
                <a:off x="660" y="2724"/>
                <a:ext cx="120" cy="96"/>
                <a:chOff x="2112" y="3792"/>
                <a:chExt cx="192" cy="96"/>
              </a:xfrm>
            </p:grpSpPr>
            <p:grpSp>
              <p:nvGrpSpPr>
                <p:cNvPr id="19610" name="Group 9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19612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9613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9611" name="Line 9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600" name="Group 95"/>
              <p:cNvGrpSpPr>
                <a:grpSpLocks/>
              </p:cNvGrpSpPr>
              <p:nvPr/>
            </p:nvGrpSpPr>
            <p:grpSpPr bwMode="auto">
              <a:xfrm rot="5400000">
                <a:off x="660" y="2604"/>
                <a:ext cx="120" cy="96"/>
                <a:chOff x="2112" y="3792"/>
                <a:chExt cx="192" cy="96"/>
              </a:xfrm>
            </p:grpSpPr>
            <p:grpSp>
              <p:nvGrpSpPr>
                <p:cNvPr id="19606" name="Group 96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1960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9609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9607" name="Line 99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601" name="Group 100"/>
              <p:cNvGrpSpPr>
                <a:grpSpLocks/>
              </p:cNvGrpSpPr>
              <p:nvPr/>
            </p:nvGrpSpPr>
            <p:grpSpPr bwMode="auto">
              <a:xfrm rot="5400000">
                <a:off x="660" y="2484"/>
                <a:ext cx="120" cy="96"/>
                <a:chOff x="2112" y="3792"/>
                <a:chExt cx="192" cy="96"/>
              </a:xfrm>
            </p:grpSpPr>
            <p:grpSp>
              <p:nvGrpSpPr>
                <p:cNvPr id="19602" name="Group 10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19604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9605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9603" name="Line 10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9487" name="Group 105"/>
            <p:cNvGrpSpPr>
              <a:grpSpLocks/>
            </p:cNvGrpSpPr>
            <p:nvPr/>
          </p:nvGrpSpPr>
          <p:grpSpPr bwMode="auto">
            <a:xfrm rot="5400000">
              <a:off x="792" y="648"/>
              <a:ext cx="144" cy="192"/>
              <a:chOff x="1827" y="2496"/>
              <a:chExt cx="93" cy="96"/>
            </a:xfrm>
          </p:grpSpPr>
          <p:sp>
            <p:nvSpPr>
              <p:cNvPr id="1959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98" name="Line 10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8" name="Group 108"/>
            <p:cNvGrpSpPr>
              <a:grpSpLocks/>
            </p:cNvGrpSpPr>
            <p:nvPr/>
          </p:nvGrpSpPr>
          <p:grpSpPr bwMode="auto">
            <a:xfrm rot="5400000">
              <a:off x="1368" y="648"/>
              <a:ext cx="144" cy="192"/>
              <a:chOff x="1827" y="2496"/>
              <a:chExt cx="93" cy="96"/>
            </a:xfrm>
          </p:grpSpPr>
          <p:sp>
            <p:nvSpPr>
              <p:cNvPr id="1959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96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89" name="Group 111"/>
            <p:cNvGrpSpPr>
              <a:grpSpLocks/>
            </p:cNvGrpSpPr>
            <p:nvPr/>
          </p:nvGrpSpPr>
          <p:grpSpPr bwMode="auto">
            <a:xfrm rot="16200000" flipH="1">
              <a:off x="2232" y="648"/>
              <a:ext cx="144" cy="192"/>
              <a:chOff x="1827" y="2496"/>
              <a:chExt cx="93" cy="96"/>
            </a:xfrm>
          </p:grpSpPr>
          <p:sp>
            <p:nvSpPr>
              <p:cNvPr id="1959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94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0" name="Group 114"/>
            <p:cNvGrpSpPr>
              <a:grpSpLocks/>
            </p:cNvGrpSpPr>
            <p:nvPr/>
          </p:nvGrpSpPr>
          <p:grpSpPr bwMode="auto">
            <a:xfrm rot="5400000">
              <a:off x="2520" y="648"/>
              <a:ext cx="144" cy="192"/>
              <a:chOff x="1827" y="2496"/>
              <a:chExt cx="93" cy="96"/>
            </a:xfrm>
          </p:grpSpPr>
          <p:sp>
            <p:nvSpPr>
              <p:cNvPr id="1959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92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1" name="Group 117"/>
            <p:cNvGrpSpPr>
              <a:grpSpLocks/>
            </p:cNvGrpSpPr>
            <p:nvPr/>
          </p:nvGrpSpPr>
          <p:grpSpPr bwMode="auto">
            <a:xfrm rot="16200000" flipH="1">
              <a:off x="4536" y="648"/>
              <a:ext cx="144" cy="192"/>
              <a:chOff x="1827" y="2496"/>
              <a:chExt cx="93" cy="96"/>
            </a:xfrm>
          </p:grpSpPr>
          <p:sp>
            <p:nvSpPr>
              <p:cNvPr id="1958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90" name="Line 1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9492" name="Group 120"/>
            <p:cNvGrpSpPr>
              <a:grpSpLocks/>
            </p:cNvGrpSpPr>
            <p:nvPr/>
          </p:nvGrpSpPr>
          <p:grpSpPr bwMode="auto">
            <a:xfrm rot="16200000" flipH="1">
              <a:off x="3672" y="648"/>
              <a:ext cx="144" cy="192"/>
              <a:chOff x="1827" y="2496"/>
              <a:chExt cx="93" cy="96"/>
            </a:xfrm>
          </p:grpSpPr>
          <p:sp>
            <p:nvSpPr>
              <p:cNvPr id="1958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88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493" name="Line 123"/>
            <p:cNvSpPr>
              <a:spLocks noChangeShapeType="1"/>
            </p:cNvSpPr>
            <p:nvPr/>
          </p:nvSpPr>
          <p:spPr bwMode="auto">
            <a:xfrm>
              <a:off x="1152" y="81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94" name="Line 124"/>
            <p:cNvSpPr>
              <a:spLocks noChangeShapeType="1"/>
            </p:cNvSpPr>
            <p:nvPr/>
          </p:nvSpPr>
          <p:spPr bwMode="auto">
            <a:xfrm>
              <a:off x="1152" y="120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495" name="Group 125"/>
            <p:cNvGrpSpPr>
              <a:grpSpLocks/>
            </p:cNvGrpSpPr>
            <p:nvPr/>
          </p:nvGrpSpPr>
          <p:grpSpPr bwMode="auto">
            <a:xfrm flipH="1">
              <a:off x="1152" y="1200"/>
              <a:ext cx="240" cy="432"/>
              <a:chOff x="1624" y="344"/>
              <a:chExt cx="264" cy="528"/>
            </a:xfrm>
          </p:grpSpPr>
          <p:sp>
            <p:nvSpPr>
              <p:cNvPr id="19577" name="Rectangle 126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9578" name="Rectangle 127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9579" name="Group 128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1958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86" name="Line 13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580" name="Group 131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1958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84" name="Line 13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81" name="Text Box 134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19582" name="Text Box 135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9496" name="Text Box 136"/>
            <p:cNvSpPr txBox="1">
              <a:spLocks noChangeArrowheads="1"/>
            </p:cNvSpPr>
            <p:nvPr/>
          </p:nvSpPr>
          <p:spPr bwMode="auto">
            <a:xfrm>
              <a:off x="1090" y="912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Mechanical Room</a:t>
              </a:r>
            </a:p>
          </p:txBody>
        </p:sp>
        <p:sp>
          <p:nvSpPr>
            <p:cNvPr id="19497" name="Text Box 137"/>
            <p:cNvSpPr txBox="1">
              <a:spLocks noChangeArrowheads="1"/>
            </p:cNvSpPr>
            <p:nvPr/>
          </p:nvSpPr>
          <p:spPr bwMode="auto">
            <a:xfrm>
              <a:off x="1776" y="240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Insurance Office</a:t>
              </a:r>
            </a:p>
          </p:txBody>
        </p:sp>
        <p:sp>
          <p:nvSpPr>
            <p:cNvPr id="19498" name="Line 138"/>
            <p:cNvSpPr>
              <a:spLocks noChangeShapeType="1"/>
            </p:cNvSpPr>
            <p:nvPr/>
          </p:nvSpPr>
          <p:spPr bwMode="auto">
            <a:xfrm>
              <a:off x="720" y="220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499" name="Line 139"/>
            <p:cNvSpPr>
              <a:spLocks noChangeShapeType="1"/>
            </p:cNvSpPr>
            <p:nvPr/>
          </p:nvSpPr>
          <p:spPr bwMode="auto">
            <a:xfrm>
              <a:off x="864" y="1200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00" name="Line 140"/>
            <p:cNvSpPr>
              <a:spLocks noChangeShapeType="1"/>
            </p:cNvSpPr>
            <p:nvPr/>
          </p:nvSpPr>
          <p:spPr bwMode="auto">
            <a:xfrm>
              <a:off x="720" y="120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501" name="Group 141"/>
            <p:cNvGrpSpPr>
              <a:grpSpLocks/>
            </p:cNvGrpSpPr>
            <p:nvPr/>
          </p:nvGrpSpPr>
          <p:grpSpPr bwMode="auto">
            <a:xfrm rot="5400000">
              <a:off x="720" y="1104"/>
              <a:ext cx="96" cy="96"/>
              <a:chOff x="1827" y="2496"/>
              <a:chExt cx="93" cy="96"/>
            </a:xfrm>
          </p:grpSpPr>
          <p:sp>
            <p:nvSpPr>
              <p:cNvPr id="1957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76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9502" name="Text Box 144"/>
            <p:cNvSpPr txBox="1">
              <a:spLocks noChangeArrowheads="1"/>
            </p:cNvSpPr>
            <p:nvPr/>
          </p:nvSpPr>
          <p:spPr bwMode="auto">
            <a:xfrm>
              <a:off x="624" y="864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Storage Office</a:t>
              </a:r>
            </a:p>
          </p:txBody>
        </p:sp>
        <p:sp>
          <p:nvSpPr>
            <p:cNvPr id="19503" name="Text Box 145"/>
            <p:cNvSpPr txBox="1">
              <a:spLocks noChangeArrowheads="1"/>
            </p:cNvSpPr>
            <p:nvPr/>
          </p:nvSpPr>
          <p:spPr bwMode="auto">
            <a:xfrm>
              <a:off x="768" y="1632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Service Counter</a:t>
              </a:r>
            </a:p>
          </p:txBody>
        </p:sp>
        <p:sp>
          <p:nvSpPr>
            <p:cNvPr id="19504" name="Text Box 146"/>
            <p:cNvSpPr txBox="1">
              <a:spLocks noChangeArrowheads="1"/>
            </p:cNvSpPr>
            <p:nvPr/>
          </p:nvSpPr>
          <p:spPr bwMode="auto">
            <a:xfrm>
              <a:off x="912" y="2112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Open Dining Area</a:t>
              </a:r>
            </a:p>
          </p:txBody>
        </p:sp>
        <p:sp>
          <p:nvSpPr>
            <p:cNvPr id="19505" name="Text Box 147"/>
            <p:cNvSpPr txBox="1">
              <a:spLocks noChangeArrowheads="1"/>
            </p:cNvSpPr>
            <p:nvPr/>
          </p:nvSpPr>
          <p:spPr bwMode="auto">
            <a:xfrm>
              <a:off x="864" y="2400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Sandwich Shop</a:t>
              </a:r>
            </a:p>
          </p:txBody>
        </p:sp>
        <p:grpSp>
          <p:nvGrpSpPr>
            <p:cNvPr id="19506" name="Group 148"/>
            <p:cNvGrpSpPr>
              <a:grpSpLocks/>
            </p:cNvGrpSpPr>
            <p:nvPr/>
          </p:nvGrpSpPr>
          <p:grpSpPr bwMode="auto">
            <a:xfrm flipH="1">
              <a:off x="1584" y="816"/>
              <a:ext cx="240" cy="432"/>
              <a:chOff x="1624" y="344"/>
              <a:chExt cx="264" cy="528"/>
            </a:xfrm>
          </p:grpSpPr>
          <p:sp>
            <p:nvSpPr>
              <p:cNvPr id="19565" name="Rectangle 149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9566" name="Rectangle 150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9567" name="Group 151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1957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74" name="Line 15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568" name="Group 154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1957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72" name="Line 15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69" name="Text Box 157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19570" name="Text Box 158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9507" name="Rectangle 159"/>
            <p:cNvSpPr>
              <a:spLocks noChangeArrowheads="1"/>
            </p:cNvSpPr>
            <p:nvPr/>
          </p:nvSpPr>
          <p:spPr bwMode="auto">
            <a:xfrm>
              <a:off x="1872" y="2256"/>
              <a:ext cx="57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508" name="Text Box 160"/>
            <p:cNvSpPr txBox="1">
              <a:spLocks noChangeArrowheads="1"/>
            </p:cNvSpPr>
            <p:nvPr/>
          </p:nvSpPr>
          <p:spPr bwMode="auto">
            <a:xfrm>
              <a:off x="1872" y="960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Coffee Area</a:t>
              </a:r>
            </a:p>
          </p:txBody>
        </p:sp>
        <p:sp>
          <p:nvSpPr>
            <p:cNvPr id="19509" name="Text Box 161"/>
            <p:cNvSpPr txBox="1">
              <a:spLocks noChangeArrowheads="1"/>
            </p:cNvSpPr>
            <p:nvPr/>
          </p:nvSpPr>
          <p:spPr bwMode="auto">
            <a:xfrm>
              <a:off x="1872" y="2112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Reception</a:t>
              </a:r>
            </a:p>
          </p:txBody>
        </p:sp>
        <p:sp>
          <p:nvSpPr>
            <p:cNvPr id="19510" name="Text Box 162"/>
            <p:cNvSpPr txBox="1">
              <a:spLocks noChangeArrowheads="1"/>
            </p:cNvSpPr>
            <p:nvPr/>
          </p:nvSpPr>
          <p:spPr bwMode="auto">
            <a:xfrm>
              <a:off x="1728" y="1488"/>
              <a:ext cx="5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Partitioned Cubicles</a:t>
              </a:r>
            </a:p>
          </p:txBody>
        </p:sp>
        <p:sp>
          <p:nvSpPr>
            <p:cNvPr id="19511" name="Line 163"/>
            <p:cNvSpPr>
              <a:spLocks noChangeShapeType="1"/>
            </p:cNvSpPr>
            <p:nvPr/>
          </p:nvSpPr>
          <p:spPr bwMode="auto">
            <a:xfrm>
              <a:off x="1584" y="14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2" name="Line 164"/>
            <p:cNvSpPr>
              <a:spLocks noChangeShapeType="1"/>
            </p:cNvSpPr>
            <p:nvPr/>
          </p:nvSpPr>
          <p:spPr bwMode="auto">
            <a:xfrm>
              <a:off x="1584" y="17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3" name="Line 165"/>
            <p:cNvSpPr>
              <a:spLocks noChangeShapeType="1"/>
            </p:cNvSpPr>
            <p:nvPr/>
          </p:nvSpPr>
          <p:spPr bwMode="auto">
            <a:xfrm>
              <a:off x="1584" y="124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4" name="Line 166"/>
            <p:cNvSpPr>
              <a:spLocks noChangeShapeType="1"/>
            </p:cNvSpPr>
            <p:nvPr/>
          </p:nvSpPr>
          <p:spPr bwMode="auto">
            <a:xfrm>
              <a:off x="1584" y="20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5" name="Line 167"/>
            <p:cNvSpPr>
              <a:spLocks noChangeShapeType="1"/>
            </p:cNvSpPr>
            <p:nvPr/>
          </p:nvSpPr>
          <p:spPr bwMode="auto">
            <a:xfrm>
              <a:off x="2160" y="14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6" name="Line 168"/>
            <p:cNvSpPr>
              <a:spLocks noChangeShapeType="1"/>
            </p:cNvSpPr>
            <p:nvPr/>
          </p:nvSpPr>
          <p:spPr bwMode="auto">
            <a:xfrm>
              <a:off x="2160" y="17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7" name="Line 169"/>
            <p:cNvSpPr>
              <a:spLocks noChangeShapeType="1"/>
            </p:cNvSpPr>
            <p:nvPr/>
          </p:nvSpPr>
          <p:spPr bwMode="auto">
            <a:xfrm>
              <a:off x="2160" y="124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8" name="Line 170"/>
            <p:cNvSpPr>
              <a:spLocks noChangeShapeType="1"/>
            </p:cNvSpPr>
            <p:nvPr/>
          </p:nvSpPr>
          <p:spPr bwMode="auto">
            <a:xfrm>
              <a:off x="2160" y="20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19" name="Line 171"/>
            <p:cNvSpPr>
              <a:spLocks noChangeShapeType="1"/>
            </p:cNvSpPr>
            <p:nvPr/>
          </p:nvSpPr>
          <p:spPr bwMode="auto">
            <a:xfrm>
              <a:off x="2448" y="1392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20" name="Line 172"/>
            <p:cNvSpPr>
              <a:spLocks noChangeShapeType="1"/>
            </p:cNvSpPr>
            <p:nvPr/>
          </p:nvSpPr>
          <p:spPr bwMode="auto">
            <a:xfrm>
              <a:off x="3456" y="816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9521" name="Group 173"/>
            <p:cNvGrpSpPr>
              <a:grpSpLocks/>
            </p:cNvGrpSpPr>
            <p:nvPr/>
          </p:nvGrpSpPr>
          <p:grpSpPr bwMode="auto">
            <a:xfrm>
              <a:off x="3936" y="816"/>
              <a:ext cx="240" cy="432"/>
              <a:chOff x="1624" y="344"/>
              <a:chExt cx="264" cy="528"/>
            </a:xfrm>
          </p:grpSpPr>
          <p:sp>
            <p:nvSpPr>
              <p:cNvPr id="19555" name="Rectangle 17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9556" name="Rectangle 17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9557" name="Group 17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1956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64" name="Line 17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558" name="Group 17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1956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62" name="Line 18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59" name="Text Box 18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19560" name="Text Box 18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19522" name="Group 184"/>
            <p:cNvGrpSpPr>
              <a:grpSpLocks/>
            </p:cNvGrpSpPr>
            <p:nvPr/>
          </p:nvGrpSpPr>
          <p:grpSpPr bwMode="auto">
            <a:xfrm>
              <a:off x="3024" y="1296"/>
              <a:ext cx="336" cy="96"/>
              <a:chOff x="3696" y="2016"/>
              <a:chExt cx="384" cy="155"/>
            </a:xfrm>
          </p:grpSpPr>
          <p:grpSp>
            <p:nvGrpSpPr>
              <p:cNvPr id="19549" name="Group 185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1955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54" name="Line 18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550" name="Group 188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1955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52" name="Line 19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9523" name="Text Box 191"/>
            <p:cNvSpPr txBox="1">
              <a:spLocks noChangeArrowheads="1"/>
            </p:cNvSpPr>
            <p:nvPr/>
          </p:nvSpPr>
          <p:spPr bwMode="auto">
            <a:xfrm>
              <a:off x="4128" y="2304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19524" name="Text Box 192"/>
            <p:cNvSpPr txBox="1">
              <a:spLocks noChangeArrowheads="1"/>
            </p:cNvSpPr>
            <p:nvPr/>
          </p:nvSpPr>
          <p:spPr bwMode="auto">
            <a:xfrm>
              <a:off x="2688" y="1008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</a:t>
              </a:r>
            </a:p>
          </p:txBody>
        </p:sp>
        <p:grpSp>
          <p:nvGrpSpPr>
            <p:cNvPr id="19525" name="Group 193"/>
            <p:cNvGrpSpPr>
              <a:grpSpLocks/>
            </p:cNvGrpSpPr>
            <p:nvPr/>
          </p:nvGrpSpPr>
          <p:grpSpPr bwMode="auto">
            <a:xfrm>
              <a:off x="4800" y="816"/>
              <a:ext cx="240" cy="432"/>
              <a:chOff x="1624" y="344"/>
              <a:chExt cx="264" cy="528"/>
            </a:xfrm>
          </p:grpSpPr>
          <p:sp>
            <p:nvSpPr>
              <p:cNvPr id="19539" name="Rectangle 19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9540" name="Rectangle 19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9541" name="Group 19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1954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48" name="Line 19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542" name="Group 19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1954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9546" name="Line 20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43" name="Text Box 20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19544" name="Text Box 20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9526" name="Line 204"/>
            <p:cNvSpPr>
              <a:spLocks noChangeShapeType="1"/>
            </p:cNvSpPr>
            <p:nvPr/>
          </p:nvSpPr>
          <p:spPr bwMode="auto">
            <a:xfrm>
              <a:off x="720" y="3120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27" name="Line 205"/>
            <p:cNvSpPr>
              <a:spLocks noChangeShapeType="1"/>
            </p:cNvSpPr>
            <p:nvPr/>
          </p:nvSpPr>
          <p:spPr bwMode="auto">
            <a:xfrm>
              <a:off x="720" y="28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28" name="Line 206"/>
            <p:cNvSpPr>
              <a:spLocks noChangeShapeType="1"/>
            </p:cNvSpPr>
            <p:nvPr/>
          </p:nvSpPr>
          <p:spPr bwMode="auto">
            <a:xfrm>
              <a:off x="5040" y="28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29" name="Text Box 207"/>
            <p:cNvSpPr txBox="1">
              <a:spLocks noChangeArrowheads="1"/>
            </p:cNvSpPr>
            <p:nvPr/>
          </p:nvSpPr>
          <p:spPr bwMode="auto">
            <a:xfrm>
              <a:off x="2448" y="2928"/>
              <a:ext cx="9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Covered Walkway</a:t>
              </a:r>
            </a:p>
          </p:txBody>
        </p:sp>
        <p:sp>
          <p:nvSpPr>
            <p:cNvPr id="19530" name="Line 208"/>
            <p:cNvSpPr>
              <a:spLocks noChangeShapeType="1"/>
            </p:cNvSpPr>
            <p:nvPr/>
          </p:nvSpPr>
          <p:spPr bwMode="auto">
            <a:xfrm flipV="1">
              <a:off x="5184" y="192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31" name="Line 209"/>
            <p:cNvSpPr>
              <a:spLocks noChangeShapeType="1"/>
            </p:cNvSpPr>
            <p:nvPr/>
          </p:nvSpPr>
          <p:spPr bwMode="auto">
            <a:xfrm>
              <a:off x="5088" y="432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532" name="Text Box 210"/>
            <p:cNvSpPr txBox="1">
              <a:spLocks noChangeArrowheads="1"/>
            </p:cNvSpPr>
            <p:nvPr/>
          </p:nvSpPr>
          <p:spPr bwMode="auto">
            <a:xfrm>
              <a:off x="5040" y="48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19533" name="Text Box 211"/>
            <p:cNvSpPr txBox="1">
              <a:spLocks noChangeArrowheads="1"/>
            </p:cNvSpPr>
            <p:nvPr/>
          </p:nvSpPr>
          <p:spPr bwMode="auto">
            <a:xfrm>
              <a:off x="2976" y="2304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19534" name="Text Box 212"/>
            <p:cNvSpPr txBox="1">
              <a:spLocks noChangeArrowheads="1"/>
            </p:cNvSpPr>
            <p:nvPr/>
          </p:nvSpPr>
          <p:spPr bwMode="auto">
            <a:xfrm>
              <a:off x="2784" y="321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9535" name="Text Box 213"/>
            <p:cNvSpPr txBox="1">
              <a:spLocks noChangeArrowheads="1"/>
            </p:cNvSpPr>
            <p:nvPr/>
          </p:nvSpPr>
          <p:spPr bwMode="auto">
            <a:xfrm>
              <a:off x="144" y="1776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9536" name="Text Box 214"/>
            <p:cNvSpPr txBox="1">
              <a:spLocks noChangeArrowheads="1"/>
            </p:cNvSpPr>
            <p:nvPr/>
          </p:nvSpPr>
          <p:spPr bwMode="auto">
            <a:xfrm>
              <a:off x="2784" y="38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19537" name="Text Box 215"/>
            <p:cNvSpPr txBox="1">
              <a:spLocks noChangeArrowheads="1"/>
            </p:cNvSpPr>
            <p:nvPr/>
          </p:nvSpPr>
          <p:spPr bwMode="auto">
            <a:xfrm>
              <a:off x="5136" y="1728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19538" name="Oval 216"/>
            <p:cNvSpPr>
              <a:spLocks noChangeArrowheads="1"/>
            </p:cNvSpPr>
            <p:nvPr/>
          </p:nvSpPr>
          <p:spPr bwMode="auto">
            <a:xfrm>
              <a:off x="720" y="1728"/>
              <a:ext cx="864" cy="115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19458" name="Object 219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841331"/>
              </p:ext>
            </p:extLst>
          </p:nvPr>
        </p:nvGraphicFramePr>
        <p:xfrm>
          <a:off x="1376363" y="5754688"/>
          <a:ext cx="5818187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6363" y="5754688"/>
                        <a:ext cx="5818187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Text Box 218"/>
          <p:cNvSpPr txBox="1">
            <a:spLocks noChangeArrowheads="1"/>
          </p:cNvSpPr>
          <p:nvPr/>
        </p:nvSpPr>
        <p:spPr bwMode="auto">
          <a:xfrm>
            <a:off x="6124575" y="54340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425FA4D-EA35-4C47-802E-F134CDABB01E}" type="slidenum">
              <a:rPr lang="en-US"/>
              <a:pPr>
                <a:defRPr/>
              </a:pPr>
              <a:t>312</a:t>
            </a:fld>
            <a:endParaRPr lang="en-US" dirty="0"/>
          </a:p>
        </p:txBody>
      </p:sp>
      <p:sp>
        <p:nvSpPr>
          <p:cNvPr id="24578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SHOPPING CENTER--</a:t>
            </a:r>
            <a:br>
              <a:rPr lang="en-US" sz="4400" dirty="0" smtClean="0"/>
            </a:br>
            <a:r>
              <a:rPr lang="en-US" sz="4400" dirty="0" smtClean="0"/>
              <a:t> 3rd ITERATION</a:t>
            </a:r>
          </a:p>
        </p:txBody>
      </p:sp>
      <p:graphicFrame>
        <p:nvGraphicFramePr>
          <p:cNvPr id="20482" name="Object 2055" descr="This is a picture of the burn time clock showing 12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585966801"/>
              </p:ext>
            </p:extLst>
          </p:nvPr>
        </p:nvGraphicFramePr>
        <p:xfrm>
          <a:off x="1371600" y="35814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5814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2053"/>
          <p:cNvSpPr txBox="1">
            <a:spLocks noChangeArrowheads="1"/>
          </p:cNvSpPr>
          <p:nvPr/>
        </p:nvSpPr>
        <p:spPr bwMode="auto">
          <a:xfrm>
            <a:off x="6677025" y="3257550"/>
            <a:ext cx="1089025" cy="3079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B7CE443-F554-41A9-8CDC-FBC221944F88}" type="slidenum">
              <a:rPr lang="en-US"/>
              <a:pPr>
                <a:defRPr/>
              </a:pPr>
              <a:t>313</a:t>
            </a:fld>
            <a:endParaRPr lang="en-US" dirty="0"/>
          </a:p>
        </p:txBody>
      </p:sp>
      <p:pic>
        <p:nvPicPr>
          <p:cNvPr id="21508" name="Picture 1026" descr="This is a picture of the front of the same shopping center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1027"/>
          <p:cNvSpPr txBox="1">
            <a:spLocks noChangeArrowheads="1"/>
          </p:cNvSpPr>
          <p:nvPr/>
        </p:nvSpPr>
        <p:spPr bwMode="auto">
          <a:xfrm>
            <a:off x="50292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21506" name="Object 2048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273533"/>
              </p:ext>
            </p:extLst>
          </p:nvPr>
        </p:nvGraphicFramePr>
        <p:xfrm>
          <a:off x="1128713" y="5767388"/>
          <a:ext cx="5821362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8713" y="5767388"/>
                        <a:ext cx="5821362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Text Box 1030"/>
          <p:cNvSpPr txBox="1">
            <a:spLocks noChangeArrowheads="1"/>
          </p:cNvSpPr>
          <p:nvPr/>
        </p:nvSpPr>
        <p:spPr bwMode="auto">
          <a:xfrm>
            <a:off x="5843588" y="54340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E7AC082-8986-4D09-9B50-2D6B8B0E79E4}" type="slidenum">
              <a:rPr lang="en-US"/>
              <a:pPr>
                <a:defRPr/>
              </a:pPr>
              <a:t>314</a:t>
            </a:fld>
            <a:endParaRPr lang="en-US" dirty="0"/>
          </a:p>
        </p:txBody>
      </p:sp>
      <p:pic>
        <p:nvPicPr>
          <p:cNvPr id="22532" name="Picture 2" descr="This is a picture of the side of the same shopping center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31242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8423275" y="4038600"/>
            <a:ext cx="720725" cy="3079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22530" name="Object 1024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6926779"/>
              </p:ext>
            </p:extLst>
          </p:nvPr>
        </p:nvGraphicFramePr>
        <p:xfrm>
          <a:off x="1243013" y="5753100"/>
          <a:ext cx="5821362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3013" y="5753100"/>
                        <a:ext cx="5821362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Text Box 9"/>
          <p:cNvSpPr txBox="1">
            <a:spLocks noChangeArrowheads="1"/>
          </p:cNvSpPr>
          <p:nvPr/>
        </p:nvSpPr>
        <p:spPr bwMode="auto">
          <a:xfrm>
            <a:off x="5957888" y="54197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7" descr="This is another picture of the front of the same shopping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AB500AA-A47B-46D7-8CEC-CCAF9BB53C1C}" type="slidenum">
              <a:rPr lang="en-US"/>
              <a:pPr>
                <a:defRPr/>
              </a:pPr>
              <a:t>288</a:t>
            </a:fld>
            <a:endParaRPr lang="en-US" dirty="0"/>
          </a:p>
        </p:txBody>
      </p:sp>
      <p:sp>
        <p:nvSpPr>
          <p:cNvPr id="59396" name="Text Box 3"/>
          <p:cNvSpPr txBox="1">
            <a:spLocks noChangeArrowheads="1"/>
          </p:cNvSpPr>
          <p:nvPr/>
        </p:nvSpPr>
        <p:spPr bwMode="auto">
          <a:xfrm rot="174902">
            <a:off x="6470650" y="3397250"/>
            <a:ext cx="251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 smtClean="0">
                <a:latin typeface="Arial" charset="0"/>
              </a:rPr>
              <a:t>Chris's </a:t>
            </a:r>
            <a:r>
              <a:rPr lang="en-US" sz="1600" b="1" dirty="0">
                <a:latin typeface="Arial" charset="0"/>
              </a:rPr>
              <a:t>Steak House</a:t>
            </a:r>
          </a:p>
        </p:txBody>
      </p:sp>
      <p:sp>
        <p:nvSpPr>
          <p:cNvPr id="59397" name="Line 4"/>
          <p:cNvSpPr>
            <a:spLocks noChangeShapeType="1"/>
          </p:cNvSpPr>
          <p:nvPr/>
        </p:nvSpPr>
        <p:spPr bwMode="auto">
          <a:xfrm flipH="1" flipV="1">
            <a:off x="5715000" y="43434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9398" name="Text Box 5"/>
          <p:cNvSpPr txBox="1">
            <a:spLocks noChangeArrowheads="1"/>
          </p:cNvSpPr>
          <p:nvPr/>
        </p:nvSpPr>
        <p:spPr bwMode="auto">
          <a:xfrm>
            <a:off x="5334000" y="5181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4ECE92B-F28D-45CD-AC7E-B04AE6E8FCCB}" type="slidenum">
              <a:rPr lang="en-US"/>
              <a:pPr>
                <a:defRPr/>
              </a:pPr>
              <a:t>315</a:t>
            </a:fld>
            <a:endParaRPr lang="en-US" dirty="0"/>
          </a:p>
        </p:txBody>
      </p:sp>
      <p:pic>
        <p:nvPicPr>
          <p:cNvPr id="23556" name="Picture 2" descr="This is a picture of the back of the same shopping center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44196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77724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23554" name="Object 1024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279752"/>
              </p:ext>
            </p:extLst>
          </p:nvPr>
        </p:nvGraphicFramePr>
        <p:xfrm>
          <a:off x="1157288" y="5781675"/>
          <a:ext cx="5821362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5781675"/>
                        <a:ext cx="5821362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5886450" y="54483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  <p:sp>
        <p:nvSpPr>
          <p:cNvPr id="23560" name="Line 6"/>
          <p:cNvSpPr>
            <a:spLocks noChangeShapeType="1"/>
          </p:cNvSpPr>
          <p:nvPr/>
        </p:nvSpPr>
        <p:spPr bwMode="auto">
          <a:xfrm flipV="1">
            <a:off x="8305800" y="3124200"/>
            <a:ext cx="5334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BCECE37-A929-42E3-ABA8-440E4D597554}" type="slidenum">
              <a:rPr lang="en-US"/>
              <a:pPr>
                <a:defRPr/>
              </a:pPr>
              <a:t>316</a:t>
            </a:fld>
            <a:endParaRPr lang="en-US" dirty="0"/>
          </a:p>
        </p:txBody>
      </p:sp>
      <p:pic>
        <p:nvPicPr>
          <p:cNvPr id="24580" name="Picture 1026" descr="This is another picture of the front of the same shopping center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1027"/>
          <p:cNvSpPr txBox="1">
            <a:spLocks noChangeArrowheads="1"/>
          </p:cNvSpPr>
          <p:nvPr/>
        </p:nvSpPr>
        <p:spPr bwMode="auto">
          <a:xfrm>
            <a:off x="3048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24582" name="Text Box 1028"/>
          <p:cNvSpPr txBox="1">
            <a:spLocks noChangeArrowheads="1"/>
          </p:cNvSpPr>
          <p:nvPr/>
        </p:nvSpPr>
        <p:spPr bwMode="auto">
          <a:xfrm>
            <a:off x="73152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24578" name="Object 1024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366870"/>
              </p:ext>
            </p:extLst>
          </p:nvPr>
        </p:nvGraphicFramePr>
        <p:xfrm>
          <a:off x="1228725" y="5738813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725" y="5738813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Text Box 1033"/>
          <p:cNvSpPr txBox="1">
            <a:spLocks noChangeArrowheads="1"/>
          </p:cNvSpPr>
          <p:nvPr/>
        </p:nvSpPr>
        <p:spPr bwMode="auto">
          <a:xfrm>
            <a:off x="5957888" y="540543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  <p:sp>
        <p:nvSpPr>
          <p:cNvPr id="24584" name="Line 6"/>
          <p:cNvSpPr>
            <a:spLocks noChangeShapeType="1"/>
          </p:cNvSpPr>
          <p:nvPr/>
        </p:nvSpPr>
        <p:spPr bwMode="auto">
          <a:xfrm flipV="1">
            <a:off x="7772400" y="3352800"/>
            <a:ext cx="533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41074F9-6078-4EEF-8DBD-5FAB49151850}" type="slidenum">
              <a:rPr lang="en-US"/>
              <a:pPr>
                <a:defRPr/>
              </a:pPr>
              <a:t>317</a:t>
            </a:fld>
            <a:endParaRPr lang="en-US" dirty="0"/>
          </a:p>
        </p:txBody>
      </p:sp>
      <p:sp>
        <p:nvSpPr>
          <p:cNvPr id="25604" name="Rectangle 221"/>
          <p:cNvSpPr>
            <a:spLocks noChangeArrowheads="1"/>
          </p:cNvSpPr>
          <p:nvPr/>
        </p:nvSpPr>
        <p:spPr bwMode="auto">
          <a:xfrm>
            <a:off x="0" y="0"/>
            <a:ext cx="91440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5605" name="Group 222"/>
          <p:cNvGrpSpPr>
            <a:grpSpLocks/>
          </p:cNvGrpSpPr>
          <p:nvPr/>
        </p:nvGrpSpPr>
        <p:grpSpPr bwMode="auto">
          <a:xfrm>
            <a:off x="152400" y="0"/>
            <a:ext cx="8645525" cy="5372100"/>
            <a:chOff x="144" y="144"/>
            <a:chExt cx="5446" cy="3384"/>
          </a:xfrm>
        </p:grpSpPr>
        <p:sp>
          <p:nvSpPr>
            <p:cNvPr id="25607" name="Line 2"/>
            <p:cNvSpPr>
              <a:spLocks noChangeShapeType="1"/>
            </p:cNvSpPr>
            <p:nvPr/>
          </p:nvSpPr>
          <p:spPr bwMode="auto">
            <a:xfrm>
              <a:off x="720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08" name="Line 3"/>
            <p:cNvSpPr>
              <a:spLocks noChangeShapeType="1"/>
            </p:cNvSpPr>
            <p:nvPr/>
          </p:nvSpPr>
          <p:spPr bwMode="auto">
            <a:xfrm>
              <a:off x="5040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09" name="Line 4"/>
            <p:cNvSpPr>
              <a:spLocks noChangeShapeType="1"/>
            </p:cNvSpPr>
            <p:nvPr/>
          </p:nvSpPr>
          <p:spPr bwMode="auto">
            <a:xfrm>
              <a:off x="720" y="912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10" name="Line 5"/>
            <p:cNvSpPr>
              <a:spLocks noChangeShapeType="1"/>
            </p:cNvSpPr>
            <p:nvPr/>
          </p:nvSpPr>
          <p:spPr bwMode="auto">
            <a:xfrm>
              <a:off x="720" y="2928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11" name="Line 6"/>
            <p:cNvSpPr>
              <a:spLocks noChangeShapeType="1"/>
            </p:cNvSpPr>
            <p:nvPr/>
          </p:nvSpPr>
          <p:spPr bwMode="auto">
            <a:xfrm>
              <a:off x="1584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12" name="Line 7"/>
            <p:cNvSpPr>
              <a:spLocks noChangeShapeType="1"/>
            </p:cNvSpPr>
            <p:nvPr/>
          </p:nvSpPr>
          <p:spPr bwMode="auto">
            <a:xfrm>
              <a:off x="2448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13" name="Group 8"/>
            <p:cNvGrpSpPr>
              <a:grpSpLocks/>
            </p:cNvGrpSpPr>
            <p:nvPr/>
          </p:nvGrpSpPr>
          <p:grpSpPr bwMode="auto">
            <a:xfrm rot="16200000" flipH="1">
              <a:off x="1368" y="2760"/>
              <a:ext cx="144" cy="192"/>
              <a:chOff x="1827" y="2496"/>
              <a:chExt cx="93" cy="96"/>
            </a:xfrm>
          </p:grpSpPr>
          <p:sp>
            <p:nvSpPr>
              <p:cNvPr id="2582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21" name="Line 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4" name="Group 11"/>
            <p:cNvGrpSpPr>
              <a:grpSpLocks/>
            </p:cNvGrpSpPr>
            <p:nvPr/>
          </p:nvGrpSpPr>
          <p:grpSpPr bwMode="auto">
            <a:xfrm rot="16200000" flipH="1">
              <a:off x="2232" y="2760"/>
              <a:ext cx="144" cy="192"/>
              <a:chOff x="1827" y="2496"/>
              <a:chExt cx="93" cy="96"/>
            </a:xfrm>
          </p:grpSpPr>
          <p:sp>
            <p:nvSpPr>
              <p:cNvPr id="2581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19" name="Line 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5" name="Group 14"/>
            <p:cNvGrpSpPr>
              <a:grpSpLocks/>
            </p:cNvGrpSpPr>
            <p:nvPr/>
          </p:nvGrpSpPr>
          <p:grpSpPr bwMode="auto">
            <a:xfrm rot="16200000" flipH="1">
              <a:off x="3096" y="2760"/>
              <a:ext cx="144" cy="192"/>
              <a:chOff x="1827" y="2496"/>
              <a:chExt cx="93" cy="96"/>
            </a:xfrm>
          </p:grpSpPr>
          <p:sp>
            <p:nvSpPr>
              <p:cNvPr id="2581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17" name="Line 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6" name="Group 17"/>
            <p:cNvGrpSpPr>
              <a:grpSpLocks/>
            </p:cNvGrpSpPr>
            <p:nvPr/>
          </p:nvGrpSpPr>
          <p:grpSpPr bwMode="auto">
            <a:xfrm rot="16200000" flipH="1">
              <a:off x="3960" y="2760"/>
              <a:ext cx="144" cy="192"/>
              <a:chOff x="1827" y="2496"/>
              <a:chExt cx="93" cy="96"/>
            </a:xfrm>
          </p:grpSpPr>
          <p:sp>
            <p:nvSpPr>
              <p:cNvPr id="2581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15" name="Line 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7" name="Group 20"/>
            <p:cNvGrpSpPr>
              <a:grpSpLocks/>
            </p:cNvGrpSpPr>
            <p:nvPr/>
          </p:nvGrpSpPr>
          <p:grpSpPr bwMode="auto">
            <a:xfrm rot="16200000" flipH="1">
              <a:off x="4824" y="2760"/>
              <a:ext cx="144" cy="192"/>
              <a:chOff x="1827" y="2496"/>
              <a:chExt cx="93" cy="96"/>
            </a:xfrm>
          </p:grpSpPr>
          <p:sp>
            <p:nvSpPr>
              <p:cNvPr id="2581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13" name="Line 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8" name="Group 23"/>
            <p:cNvGrpSpPr>
              <a:grpSpLocks/>
            </p:cNvGrpSpPr>
            <p:nvPr/>
          </p:nvGrpSpPr>
          <p:grpSpPr bwMode="auto">
            <a:xfrm>
              <a:off x="1056" y="2880"/>
              <a:ext cx="240" cy="96"/>
              <a:chOff x="2112" y="3792"/>
              <a:chExt cx="192" cy="96"/>
            </a:xfrm>
          </p:grpSpPr>
          <p:grpSp>
            <p:nvGrpSpPr>
              <p:cNvPr id="25808" name="Group 2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810" name="Line 2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811" name="Line 2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809" name="Line 2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19" name="Group 28"/>
            <p:cNvGrpSpPr>
              <a:grpSpLocks/>
            </p:cNvGrpSpPr>
            <p:nvPr/>
          </p:nvGrpSpPr>
          <p:grpSpPr bwMode="auto">
            <a:xfrm>
              <a:off x="816" y="2880"/>
              <a:ext cx="240" cy="96"/>
              <a:chOff x="2112" y="3792"/>
              <a:chExt cx="192" cy="96"/>
            </a:xfrm>
          </p:grpSpPr>
          <p:grpSp>
            <p:nvGrpSpPr>
              <p:cNvPr id="25804" name="Group 2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806" name="Line 3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807" name="Line 3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805" name="Line 3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0" name="Group 33"/>
            <p:cNvGrpSpPr>
              <a:grpSpLocks/>
            </p:cNvGrpSpPr>
            <p:nvPr/>
          </p:nvGrpSpPr>
          <p:grpSpPr bwMode="auto">
            <a:xfrm>
              <a:off x="1920" y="2880"/>
              <a:ext cx="240" cy="96"/>
              <a:chOff x="2112" y="3792"/>
              <a:chExt cx="192" cy="96"/>
            </a:xfrm>
          </p:grpSpPr>
          <p:grpSp>
            <p:nvGrpSpPr>
              <p:cNvPr id="25800" name="Group 3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802" name="Line 3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803" name="Line 3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801" name="Line 3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1" name="Group 38"/>
            <p:cNvGrpSpPr>
              <a:grpSpLocks/>
            </p:cNvGrpSpPr>
            <p:nvPr/>
          </p:nvGrpSpPr>
          <p:grpSpPr bwMode="auto">
            <a:xfrm>
              <a:off x="1680" y="2880"/>
              <a:ext cx="240" cy="96"/>
              <a:chOff x="2112" y="3792"/>
              <a:chExt cx="192" cy="96"/>
            </a:xfrm>
          </p:grpSpPr>
          <p:grpSp>
            <p:nvGrpSpPr>
              <p:cNvPr id="25796" name="Group 3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798" name="Line 4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99" name="Line 4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97" name="Line 4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2" name="Group 43"/>
            <p:cNvGrpSpPr>
              <a:grpSpLocks/>
            </p:cNvGrpSpPr>
            <p:nvPr/>
          </p:nvGrpSpPr>
          <p:grpSpPr bwMode="auto">
            <a:xfrm>
              <a:off x="2784" y="2880"/>
              <a:ext cx="240" cy="96"/>
              <a:chOff x="2112" y="3792"/>
              <a:chExt cx="192" cy="96"/>
            </a:xfrm>
          </p:grpSpPr>
          <p:grpSp>
            <p:nvGrpSpPr>
              <p:cNvPr id="25792" name="Group 4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794" name="Line 4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95" name="Line 4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93" name="Line 4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3" name="Group 48"/>
            <p:cNvGrpSpPr>
              <a:grpSpLocks/>
            </p:cNvGrpSpPr>
            <p:nvPr/>
          </p:nvGrpSpPr>
          <p:grpSpPr bwMode="auto">
            <a:xfrm>
              <a:off x="2544" y="2880"/>
              <a:ext cx="240" cy="96"/>
              <a:chOff x="2112" y="3792"/>
              <a:chExt cx="192" cy="96"/>
            </a:xfrm>
          </p:grpSpPr>
          <p:grpSp>
            <p:nvGrpSpPr>
              <p:cNvPr id="25788" name="Group 4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790" name="Line 5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91" name="Line 5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89" name="Line 5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4" name="Group 53"/>
            <p:cNvGrpSpPr>
              <a:grpSpLocks/>
            </p:cNvGrpSpPr>
            <p:nvPr/>
          </p:nvGrpSpPr>
          <p:grpSpPr bwMode="auto">
            <a:xfrm>
              <a:off x="3648" y="2880"/>
              <a:ext cx="240" cy="96"/>
              <a:chOff x="2112" y="3792"/>
              <a:chExt cx="192" cy="96"/>
            </a:xfrm>
          </p:grpSpPr>
          <p:grpSp>
            <p:nvGrpSpPr>
              <p:cNvPr id="25784" name="Group 5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786" name="Line 5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87" name="Line 5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85" name="Line 5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5" name="Group 58"/>
            <p:cNvGrpSpPr>
              <a:grpSpLocks/>
            </p:cNvGrpSpPr>
            <p:nvPr/>
          </p:nvGrpSpPr>
          <p:grpSpPr bwMode="auto">
            <a:xfrm>
              <a:off x="3408" y="2880"/>
              <a:ext cx="240" cy="96"/>
              <a:chOff x="2112" y="3792"/>
              <a:chExt cx="192" cy="96"/>
            </a:xfrm>
          </p:grpSpPr>
          <p:grpSp>
            <p:nvGrpSpPr>
              <p:cNvPr id="25780" name="Group 5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782" name="Line 6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83" name="Line 6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81" name="Line 6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6" name="Group 63"/>
            <p:cNvGrpSpPr>
              <a:grpSpLocks/>
            </p:cNvGrpSpPr>
            <p:nvPr/>
          </p:nvGrpSpPr>
          <p:grpSpPr bwMode="auto">
            <a:xfrm>
              <a:off x="4272" y="2880"/>
              <a:ext cx="480" cy="96"/>
              <a:chOff x="4272" y="2880"/>
              <a:chExt cx="480" cy="96"/>
            </a:xfrm>
          </p:grpSpPr>
          <p:grpSp>
            <p:nvGrpSpPr>
              <p:cNvPr id="25770" name="Group 64"/>
              <p:cNvGrpSpPr>
                <a:grpSpLocks/>
              </p:cNvGrpSpPr>
              <p:nvPr/>
            </p:nvGrpSpPr>
            <p:grpSpPr bwMode="auto">
              <a:xfrm>
                <a:off x="4512" y="2880"/>
                <a:ext cx="240" cy="96"/>
                <a:chOff x="2112" y="3792"/>
                <a:chExt cx="192" cy="96"/>
              </a:xfrm>
            </p:grpSpPr>
            <p:grpSp>
              <p:nvGrpSpPr>
                <p:cNvPr id="25776" name="Group 65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25778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5779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25777" name="Line 68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771" name="Group 69"/>
              <p:cNvGrpSpPr>
                <a:grpSpLocks/>
              </p:cNvGrpSpPr>
              <p:nvPr/>
            </p:nvGrpSpPr>
            <p:grpSpPr bwMode="auto">
              <a:xfrm>
                <a:off x="4272" y="2880"/>
                <a:ext cx="240" cy="96"/>
                <a:chOff x="2112" y="3792"/>
                <a:chExt cx="192" cy="96"/>
              </a:xfrm>
            </p:grpSpPr>
            <p:grpSp>
              <p:nvGrpSpPr>
                <p:cNvPr id="25772" name="Group 70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25774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5775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25773" name="Line 73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627" name="Group 74"/>
            <p:cNvGrpSpPr>
              <a:grpSpLocks/>
            </p:cNvGrpSpPr>
            <p:nvPr/>
          </p:nvGrpSpPr>
          <p:grpSpPr bwMode="auto">
            <a:xfrm rot="5400000">
              <a:off x="4980" y="2724"/>
              <a:ext cx="120" cy="96"/>
              <a:chOff x="2112" y="3792"/>
              <a:chExt cx="192" cy="96"/>
            </a:xfrm>
          </p:grpSpPr>
          <p:grpSp>
            <p:nvGrpSpPr>
              <p:cNvPr id="25766" name="Group 7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768" name="Line 7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69" name="Line 7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67" name="Line 7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8" name="Group 79"/>
            <p:cNvGrpSpPr>
              <a:grpSpLocks/>
            </p:cNvGrpSpPr>
            <p:nvPr/>
          </p:nvGrpSpPr>
          <p:grpSpPr bwMode="auto">
            <a:xfrm rot="5400000">
              <a:off x="4980" y="2604"/>
              <a:ext cx="120" cy="96"/>
              <a:chOff x="2112" y="3792"/>
              <a:chExt cx="192" cy="96"/>
            </a:xfrm>
          </p:grpSpPr>
          <p:grpSp>
            <p:nvGrpSpPr>
              <p:cNvPr id="25762" name="Group 80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764" name="Line 8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65" name="Line 8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63" name="Line 83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29" name="Group 84"/>
            <p:cNvGrpSpPr>
              <a:grpSpLocks/>
            </p:cNvGrpSpPr>
            <p:nvPr/>
          </p:nvGrpSpPr>
          <p:grpSpPr bwMode="auto">
            <a:xfrm rot="5400000">
              <a:off x="4980" y="2484"/>
              <a:ext cx="120" cy="96"/>
              <a:chOff x="2112" y="3792"/>
              <a:chExt cx="192" cy="96"/>
            </a:xfrm>
          </p:grpSpPr>
          <p:grpSp>
            <p:nvGrpSpPr>
              <p:cNvPr id="25758" name="Group 8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25760" name="Line 8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61" name="Line 8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59" name="Line 8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0" name="Group 89"/>
            <p:cNvGrpSpPr>
              <a:grpSpLocks/>
            </p:cNvGrpSpPr>
            <p:nvPr/>
          </p:nvGrpSpPr>
          <p:grpSpPr bwMode="auto">
            <a:xfrm>
              <a:off x="672" y="2352"/>
              <a:ext cx="96" cy="480"/>
              <a:chOff x="672" y="2472"/>
              <a:chExt cx="96" cy="360"/>
            </a:xfrm>
          </p:grpSpPr>
          <p:grpSp>
            <p:nvGrpSpPr>
              <p:cNvPr id="25743" name="Group 90"/>
              <p:cNvGrpSpPr>
                <a:grpSpLocks/>
              </p:cNvGrpSpPr>
              <p:nvPr/>
            </p:nvGrpSpPr>
            <p:grpSpPr bwMode="auto">
              <a:xfrm rot="5400000">
                <a:off x="660" y="2724"/>
                <a:ext cx="120" cy="96"/>
                <a:chOff x="2112" y="3792"/>
                <a:chExt cx="192" cy="96"/>
              </a:xfrm>
            </p:grpSpPr>
            <p:grpSp>
              <p:nvGrpSpPr>
                <p:cNvPr id="25754" name="Group 9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25756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5757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25755" name="Line 9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744" name="Group 95"/>
              <p:cNvGrpSpPr>
                <a:grpSpLocks/>
              </p:cNvGrpSpPr>
              <p:nvPr/>
            </p:nvGrpSpPr>
            <p:grpSpPr bwMode="auto">
              <a:xfrm rot="5400000">
                <a:off x="660" y="2604"/>
                <a:ext cx="120" cy="96"/>
                <a:chOff x="2112" y="3792"/>
                <a:chExt cx="192" cy="96"/>
              </a:xfrm>
            </p:grpSpPr>
            <p:grpSp>
              <p:nvGrpSpPr>
                <p:cNvPr id="25750" name="Group 96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25752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5753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25751" name="Line 99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745" name="Group 100"/>
              <p:cNvGrpSpPr>
                <a:grpSpLocks/>
              </p:cNvGrpSpPr>
              <p:nvPr/>
            </p:nvGrpSpPr>
            <p:grpSpPr bwMode="auto">
              <a:xfrm rot="5400000">
                <a:off x="660" y="2484"/>
                <a:ext cx="120" cy="96"/>
                <a:chOff x="2112" y="3792"/>
                <a:chExt cx="192" cy="96"/>
              </a:xfrm>
            </p:grpSpPr>
            <p:grpSp>
              <p:nvGrpSpPr>
                <p:cNvPr id="25746" name="Group 10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25748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5749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25747" name="Line 10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631" name="Group 105"/>
            <p:cNvGrpSpPr>
              <a:grpSpLocks/>
            </p:cNvGrpSpPr>
            <p:nvPr/>
          </p:nvGrpSpPr>
          <p:grpSpPr bwMode="auto">
            <a:xfrm rot="5400000">
              <a:off x="792" y="744"/>
              <a:ext cx="144" cy="192"/>
              <a:chOff x="1827" y="2496"/>
              <a:chExt cx="93" cy="96"/>
            </a:xfrm>
          </p:grpSpPr>
          <p:sp>
            <p:nvSpPr>
              <p:cNvPr id="2574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42" name="Line 10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2" name="Group 108"/>
            <p:cNvGrpSpPr>
              <a:grpSpLocks/>
            </p:cNvGrpSpPr>
            <p:nvPr/>
          </p:nvGrpSpPr>
          <p:grpSpPr bwMode="auto">
            <a:xfrm rot="5400000">
              <a:off x="1368" y="744"/>
              <a:ext cx="144" cy="192"/>
              <a:chOff x="1827" y="2496"/>
              <a:chExt cx="93" cy="96"/>
            </a:xfrm>
          </p:grpSpPr>
          <p:sp>
            <p:nvSpPr>
              <p:cNvPr id="2573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40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3" name="Group 111"/>
            <p:cNvGrpSpPr>
              <a:grpSpLocks/>
            </p:cNvGrpSpPr>
            <p:nvPr/>
          </p:nvGrpSpPr>
          <p:grpSpPr bwMode="auto">
            <a:xfrm rot="16200000" flipH="1">
              <a:off x="2232" y="744"/>
              <a:ext cx="144" cy="192"/>
              <a:chOff x="1827" y="2496"/>
              <a:chExt cx="93" cy="96"/>
            </a:xfrm>
          </p:grpSpPr>
          <p:sp>
            <p:nvSpPr>
              <p:cNvPr id="2573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38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4" name="Group 114"/>
            <p:cNvGrpSpPr>
              <a:grpSpLocks/>
            </p:cNvGrpSpPr>
            <p:nvPr/>
          </p:nvGrpSpPr>
          <p:grpSpPr bwMode="auto">
            <a:xfrm rot="5400000">
              <a:off x="2520" y="744"/>
              <a:ext cx="144" cy="192"/>
              <a:chOff x="1827" y="2496"/>
              <a:chExt cx="93" cy="96"/>
            </a:xfrm>
          </p:grpSpPr>
          <p:sp>
            <p:nvSpPr>
              <p:cNvPr id="2573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36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5" name="Group 117"/>
            <p:cNvGrpSpPr>
              <a:grpSpLocks/>
            </p:cNvGrpSpPr>
            <p:nvPr/>
          </p:nvGrpSpPr>
          <p:grpSpPr bwMode="auto">
            <a:xfrm rot="16200000" flipH="1">
              <a:off x="4536" y="744"/>
              <a:ext cx="144" cy="192"/>
              <a:chOff x="1827" y="2496"/>
              <a:chExt cx="93" cy="96"/>
            </a:xfrm>
          </p:grpSpPr>
          <p:sp>
            <p:nvSpPr>
              <p:cNvPr id="2573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34" name="Line 1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5636" name="Group 120"/>
            <p:cNvGrpSpPr>
              <a:grpSpLocks/>
            </p:cNvGrpSpPr>
            <p:nvPr/>
          </p:nvGrpSpPr>
          <p:grpSpPr bwMode="auto">
            <a:xfrm rot="16200000" flipH="1">
              <a:off x="3672" y="744"/>
              <a:ext cx="144" cy="192"/>
              <a:chOff x="1827" y="2496"/>
              <a:chExt cx="93" cy="96"/>
            </a:xfrm>
          </p:grpSpPr>
          <p:sp>
            <p:nvSpPr>
              <p:cNvPr id="2573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32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37" name="Line 123"/>
            <p:cNvSpPr>
              <a:spLocks noChangeShapeType="1"/>
            </p:cNvSpPr>
            <p:nvPr/>
          </p:nvSpPr>
          <p:spPr bwMode="auto">
            <a:xfrm>
              <a:off x="1152" y="9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38" name="Line 124"/>
            <p:cNvSpPr>
              <a:spLocks noChangeShapeType="1"/>
            </p:cNvSpPr>
            <p:nvPr/>
          </p:nvSpPr>
          <p:spPr bwMode="auto">
            <a:xfrm>
              <a:off x="1152" y="12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39" name="Group 125"/>
            <p:cNvGrpSpPr>
              <a:grpSpLocks/>
            </p:cNvGrpSpPr>
            <p:nvPr/>
          </p:nvGrpSpPr>
          <p:grpSpPr bwMode="auto">
            <a:xfrm flipH="1">
              <a:off x="1152" y="1296"/>
              <a:ext cx="240" cy="432"/>
              <a:chOff x="1624" y="344"/>
              <a:chExt cx="264" cy="528"/>
            </a:xfrm>
          </p:grpSpPr>
          <p:sp>
            <p:nvSpPr>
              <p:cNvPr id="25721" name="Rectangle 126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5722" name="Rectangle 127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5723" name="Group 128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2572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30" name="Line 13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724" name="Group 131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2572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28" name="Line 13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25" name="Text Box 134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25726" name="Text Box 135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5640" name="Text Box 136"/>
            <p:cNvSpPr txBox="1">
              <a:spLocks noChangeArrowheads="1"/>
            </p:cNvSpPr>
            <p:nvPr/>
          </p:nvSpPr>
          <p:spPr bwMode="auto">
            <a:xfrm>
              <a:off x="1090" y="100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Mechanical Room</a:t>
              </a:r>
            </a:p>
          </p:txBody>
        </p:sp>
        <p:sp>
          <p:nvSpPr>
            <p:cNvPr id="25641" name="Text Box 137"/>
            <p:cNvSpPr txBox="1">
              <a:spLocks noChangeArrowheads="1"/>
            </p:cNvSpPr>
            <p:nvPr/>
          </p:nvSpPr>
          <p:spPr bwMode="auto">
            <a:xfrm>
              <a:off x="1776" y="249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Insurance Office</a:t>
              </a:r>
            </a:p>
          </p:txBody>
        </p:sp>
        <p:sp>
          <p:nvSpPr>
            <p:cNvPr id="25642" name="Line 138"/>
            <p:cNvSpPr>
              <a:spLocks noChangeShapeType="1"/>
            </p:cNvSpPr>
            <p:nvPr/>
          </p:nvSpPr>
          <p:spPr bwMode="auto">
            <a:xfrm>
              <a:off x="720" y="23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43" name="Line 139"/>
            <p:cNvSpPr>
              <a:spLocks noChangeShapeType="1"/>
            </p:cNvSpPr>
            <p:nvPr/>
          </p:nvSpPr>
          <p:spPr bwMode="auto">
            <a:xfrm>
              <a:off x="864" y="1296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44" name="Line 140"/>
            <p:cNvSpPr>
              <a:spLocks noChangeShapeType="1"/>
            </p:cNvSpPr>
            <p:nvPr/>
          </p:nvSpPr>
          <p:spPr bwMode="auto">
            <a:xfrm>
              <a:off x="720" y="12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45" name="Group 141"/>
            <p:cNvGrpSpPr>
              <a:grpSpLocks/>
            </p:cNvGrpSpPr>
            <p:nvPr/>
          </p:nvGrpSpPr>
          <p:grpSpPr bwMode="auto">
            <a:xfrm rot="5400000">
              <a:off x="720" y="1200"/>
              <a:ext cx="96" cy="96"/>
              <a:chOff x="1827" y="2496"/>
              <a:chExt cx="93" cy="96"/>
            </a:xfrm>
          </p:grpSpPr>
          <p:sp>
            <p:nvSpPr>
              <p:cNvPr id="2571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20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5646" name="Text Box 144"/>
            <p:cNvSpPr txBox="1">
              <a:spLocks noChangeArrowheads="1"/>
            </p:cNvSpPr>
            <p:nvPr/>
          </p:nvSpPr>
          <p:spPr bwMode="auto">
            <a:xfrm>
              <a:off x="624" y="960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Storage Office</a:t>
              </a:r>
            </a:p>
          </p:txBody>
        </p:sp>
        <p:sp>
          <p:nvSpPr>
            <p:cNvPr id="25647" name="Text Box 145"/>
            <p:cNvSpPr txBox="1">
              <a:spLocks noChangeArrowheads="1"/>
            </p:cNvSpPr>
            <p:nvPr/>
          </p:nvSpPr>
          <p:spPr bwMode="auto">
            <a:xfrm>
              <a:off x="768" y="172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Service Counter</a:t>
              </a:r>
            </a:p>
          </p:txBody>
        </p:sp>
        <p:sp>
          <p:nvSpPr>
            <p:cNvPr id="25648" name="Text Box 146"/>
            <p:cNvSpPr txBox="1">
              <a:spLocks noChangeArrowheads="1"/>
            </p:cNvSpPr>
            <p:nvPr/>
          </p:nvSpPr>
          <p:spPr bwMode="auto">
            <a:xfrm>
              <a:off x="912" y="220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Open Dining Area</a:t>
              </a:r>
            </a:p>
          </p:txBody>
        </p:sp>
        <p:sp>
          <p:nvSpPr>
            <p:cNvPr id="25649" name="Text Box 147"/>
            <p:cNvSpPr txBox="1">
              <a:spLocks noChangeArrowheads="1"/>
            </p:cNvSpPr>
            <p:nvPr/>
          </p:nvSpPr>
          <p:spPr bwMode="auto">
            <a:xfrm>
              <a:off x="864" y="2496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Sandwich Shop</a:t>
              </a:r>
            </a:p>
          </p:txBody>
        </p:sp>
        <p:grpSp>
          <p:nvGrpSpPr>
            <p:cNvPr id="25650" name="Group 148"/>
            <p:cNvGrpSpPr>
              <a:grpSpLocks/>
            </p:cNvGrpSpPr>
            <p:nvPr/>
          </p:nvGrpSpPr>
          <p:grpSpPr bwMode="auto">
            <a:xfrm flipH="1">
              <a:off x="1584" y="912"/>
              <a:ext cx="240" cy="432"/>
              <a:chOff x="1624" y="344"/>
              <a:chExt cx="264" cy="528"/>
            </a:xfrm>
          </p:grpSpPr>
          <p:sp>
            <p:nvSpPr>
              <p:cNvPr id="25709" name="Rectangle 149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5710" name="Rectangle 150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5711" name="Group 151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2571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18" name="Line 15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712" name="Group 154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2571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16" name="Line 15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13" name="Text Box 157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25714" name="Text Box 158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5651" name="Rectangle 159"/>
            <p:cNvSpPr>
              <a:spLocks noChangeArrowheads="1"/>
            </p:cNvSpPr>
            <p:nvPr/>
          </p:nvSpPr>
          <p:spPr bwMode="auto">
            <a:xfrm>
              <a:off x="1872" y="2352"/>
              <a:ext cx="57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652" name="Text Box 160"/>
            <p:cNvSpPr txBox="1">
              <a:spLocks noChangeArrowheads="1"/>
            </p:cNvSpPr>
            <p:nvPr/>
          </p:nvSpPr>
          <p:spPr bwMode="auto">
            <a:xfrm>
              <a:off x="1872" y="1056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Coffee Area</a:t>
              </a:r>
            </a:p>
          </p:txBody>
        </p:sp>
        <p:sp>
          <p:nvSpPr>
            <p:cNvPr id="25653" name="Text Box 161"/>
            <p:cNvSpPr txBox="1">
              <a:spLocks noChangeArrowheads="1"/>
            </p:cNvSpPr>
            <p:nvPr/>
          </p:nvSpPr>
          <p:spPr bwMode="auto">
            <a:xfrm>
              <a:off x="1872" y="2208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Reception</a:t>
              </a:r>
            </a:p>
          </p:txBody>
        </p:sp>
        <p:sp>
          <p:nvSpPr>
            <p:cNvPr id="25654" name="Text Box 162"/>
            <p:cNvSpPr txBox="1">
              <a:spLocks noChangeArrowheads="1"/>
            </p:cNvSpPr>
            <p:nvPr/>
          </p:nvSpPr>
          <p:spPr bwMode="auto">
            <a:xfrm>
              <a:off x="1728" y="1584"/>
              <a:ext cx="5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Partitioned Cubicles</a:t>
              </a:r>
            </a:p>
          </p:txBody>
        </p:sp>
        <p:sp>
          <p:nvSpPr>
            <p:cNvPr id="25655" name="Line 163"/>
            <p:cNvSpPr>
              <a:spLocks noChangeShapeType="1"/>
            </p:cNvSpPr>
            <p:nvPr/>
          </p:nvSpPr>
          <p:spPr bwMode="auto">
            <a:xfrm>
              <a:off x="1584" y="158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56" name="Line 164"/>
            <p:cNvSpPr>
              <a:spLocks noChangeShapeType="1"/>
            </p:cNvSpPr>
            <p:nvPr/>
          </p:nvSpPr>
          <p:spPr bwMode="auto">
            <a:xfrm>
              <a:off x="1584" y="18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57" name="Line 165"/>
            <p:cNvSpPr>
              <a:spLocks noChangeShapeType="1"/>
            </p:cNvSpPr>
            <p:nvPr/>
          </p:nvSpPr>
          <p:spPr bwMode="auto">
            <a:xfrm>
              <a:off x="1584" y="13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58" name="Line 166"/>
            <p:cNvSpPr>
              <a:spLocks noChangeShapeType="1"/>
            </p:cNvSpPr>
            <p:nvPr/>
          </p:nvSpPr>
          <p:spPr bwMode="auto">
            <a:xfrm>
              <a:off x="1584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59" name="Line 167"/>
            <p:cNvSpPr>
              <a:spLocks noChangeShapeType="1"/>
            </p:cNvSpPr>
            <p:nvPr/>
          </p:nvSpPr>
          <p:spPr bwMode="auto">
            <a:xfrm>
              <a:off x="2160" y="158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60" name="Line 168"/>
            <p:cNvSpPr>
              <a:spLocks noChangeShapeType="1"/>
            </p:cNvSpPr>
            <p:nvPr/>
          </p:nvSpPr>
          <p:spPr bwMode="auto">
            <a:xfrm>
              <a:off x="2160" y="18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61" name="Line 169"/>
            <p:cNvSpPr>
              <a:spLocks noChangeShapeType="1"/>
            </p:cNvSpPr>
            <p:nvPr/>
          </p:nvSpPr>
          <p:spPr bwMode="auto">
            <a:xfrm>
              <a:off x="2160" y="13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62" name="Line 170"/>
            <p:cNvSpPr>
              <a:spLocks noChangeShapeType="1"/>
            </p:cNvSpPr>
            <p:nvPr/>
          </p:nvSpPr>
          <p:spPr bwMode="auto">
            <a:xfrm>
              <a:off x="2160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63" name="Line 171"/>
            <p:cNvSpPr>
              <a:spLocks noChangeShapeType="1"/>
            </p:cNvSpPr>
            <p:nvPr/>
          </p:nvSpPr>
          <p:spPr bwMode="auto">
            <a:xfrm>
              <a:off x="2448" y="1488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64" name="Line 172"/>
            <p:cNvSpPr>
              <a:spLocks noChangeShapeType="1"/>
            </p:cNvSpPr>
            <p:nvPr/>
          </p:nvSpPr>
          <p:spPr bwMode="auto">
            <a:xfrm>
              <a:off x="3456" y="912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665" name="Group 173"/>
            <p:cNvGrpSpPr>
              <a:grpSpLocks/>
            </p:cNvGrpSpPr>
            <p:nvPr/>
          </p:nvGrpSpPr>
          <p:grpSpPr bwMode="auto">
            <a:xfrm>
              <a:off x="3936" y="912"/>
              <a:ext cx="240" cy="432"/>
              <a:chOff x="1624" y="344"/>
              <a:chExt cx="264" cy="528"/>
            </a:xfrm>
          </p:grpSpPr>
          <p:sp>
            <p:nvSpPr>
              <p:cNvPr id="25699" name="Rectangle 17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5700" name="Rectangle 17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5701" name="Group 17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2570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08" name="Line 17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702" name="Group 17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2570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706" name="Line 18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703" name="Text Box 18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25704" name="Text Box 18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25666" name="Group 184"/>
            <p:cNvGrpSpPr>
              <a:grpSpLocks/>
            </p:cNvGrpSpPr>
            <p:nvPr/>
          </p:nvGrpSpPr>
          <p:grpSpPr bwMode="auto">
            <a:xfrm>
              <a:off x="3024" y="1392"/>
              <a:ext cx="336" cy="96"/>
              <a:chOff x="3696" y="2016"/>
              <a:chExt cx="384" cy="155"/>
            </a:xfrm>
          </p:grpSpPr>
          <p:grpSp>
            <p:nvGrpSpPr>
              <p:cNvPr id="25693" name="Group 185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2569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698" name="Line 18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694" name="Group 188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2569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696" name="Line 19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5667" name="Text Box 191"/>
            <p:cNvSpPr txBox="1">
              <a:spLocks noChangeArrowheads="1"/>
            </p:cNvSpPr>
            <p:nvPr/>
          </p:nvSpPr>
          <p:spPr bwMode="auto">
            <a:xfrm>
              <a:off x="4128" y="2400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25668" name="Text Box 192"/>
            <p:cNvSpPr txBox="1">
              <a:spLocks noChangeArrowheads="1"/>
            </p:cNvSpPr>
            <p:nvPr/>
          </p:nvSpPr>
          <p:spPr bwMode="auto">
            <a:xfrm>
              <a:off x="2688" y="1104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</a:t>
              </a:r>
            </a:p>
          </p:txBody>
        </p:sp>
        <p:grpSp>
          <p:nvGrpSpPr>
            <p:cNvPr id="25669" name="Group 193"/>
            <p:cNvGrpSpPr>
              <a:grpSpLocks/>
            </p:cNvGrpSpPr>
            <p:nvPr/>
          </p:nvGrpSpPr>
          <p:grpSpPr bwMode="auto">
            <a:xfrm>
              <a:off x="4800" y="912"/>
              <a:ext cx="240" cy="432"/>
              <a:chOff x="1624" y="344"/>
              <a:chExt cx="264" cy="528"/>
            </a:xfrm>
          </p:grpSpPr>
          <p:sp>
            <p:nvSpPr>
              <p:cNvPr id="25683" name="Rectangle 19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5684" name="Rectangle 19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5685" name="Group 19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2569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692" name="Line 19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5686" name="Group 19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2568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5690" name="Line 20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5687" name="Text Box 20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25688" name="Text Box 20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5670" name="Line 204"/>
            <p:cNvSpPr>
              <a:spLocks noChangeShapeType="1"/>
            </p:cNvSpPr>
            <p:nvPr/>
          </p:nvSpPr>
          <p:spPr bwMode="auto">
            <a:xfrm>
              <a:off x="720" y="3216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71" name="Line 205"/>
            <p:cNvSpPr>
              <a:spLocks noChangeShapeType="1"/>
            </p:cNvSpPr>
            <p:nvPr/>
          </p:nvSpPr>
          <p:spPr bwMode="auto">
            <a:xfrm>
              <a:off x="720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72" name="Line 206"/>
            <p:cNvSpPr>
              <a:spLocks noChangeShapeType="1"/>
            </p:cNvSpPr>
            <p:nvPr/>
          </p:nvSpPr>
          <p:spPr bwMode="auto">
            <a:xfrm>
              <a:off x="5040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73" name="Text Box 207"/>
            <p:cNvSpPr txBox="1">
              <a:spLocks noChangeArrowheads="1"/>
            </p:cNvSpPr>
            <p:nvPr/>
          </p:nvSpPr>
          <p:spPr bwMode="auto">
            <a:xfrm>
              <a:off x="2448" y="3024"/>
              <a:ext cx="9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Covered Walkway</a:t>
              </a:r>
            </a:p>
          </p:txBody>
        </p:sp>
        <p:sp>
          <p:nvSpPr>
            <p:cNvPr id="25674" name="Line 208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75" name="Line 209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76" name="Text Box 210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25677" name="Text Box 211"/>
            <p:cNvSpPr txBox="1">
              <a:spLocks noChangeArrowheads="1"/>
            </p:cNvSpPr>
            <p:nvPr/>
          </p:nvSpPr>
          <p:spPr bwMode="auto">
            <a:xfrm>
              <a:off x="2976" y="2400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25678" name="Text Box 212"/>
            <p:cNvSpPr txBox="1">
              <a:spLocks noChangeArrowheads="1"/>
            </p:cNvSpPr>
            <p:nvPr/>
          </p:nvSpPr>
          <p:spPr bwMode="auto">
            <a:xfrm>
              <a:off x="2784" y="3312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25679" name="Text Box 213"/>
            <p:cNvSpPr txBox="1">
              <a:spLocks noChangeArrowheads="1"/>
            </p:cNvSpPr>
            <p:nvPr/>
          </p:nvSpPr>
          <p:spPr bwMode="auto">
            <a:xfrm>
              <a:off x="144" y="1872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25680" name="Text Box 214"/>
            <p:cNvSpPr txBox="1">
              <a:spLocks noChangeArrowheads="1"/>
            </p:cNvSpPr>
            <p:nvPr/>
          </p:nvSpPr>
          <p:spPr bwMode="auto">
            <a:xfrm>
              <a:off x="2784" y="480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25681" name="Text Box 215"/>
            <p:cNvSpPr txBox="1">
              <a:spLocks noChangeArrowheads="1"/>
            </p:cNvSpPr>
            <p:nvPr/>
          </p:nvSpPr>
          <p:spPr bwMode="auto">
            <a:xfrm>
              <a:off x="5136" y="182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25682" name="Oval 217"/>
            <p:cNvSpPr>
              <a:spLocks noChangeArrowheads="1"/>
            </p:cNvSpPr>
            <p:nvPr/>
          </p:nvSpPr>
          <p:spPr bwMode="auto">
            <a:xfrm>
              <a:off x="864" y="1440"/>
              <a:ext cx="336" cy="48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25602" name="Object 2048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061703"/>
              </p:ext>
            </p:extLst>
          </p:nvPr>
        </p:nvGraphicFramePr>
        <p:xfrm>
          <a:off x="1162050" y="5772150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050" y="5772150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Text Box 219"/>
          <p:cNvSpPr txBox="1">
            <a:spLocks noChangeArrowheads="1"/>
          </p:cNvSpPr>
          <p:nvPr/>
        </p:nvSpPr>
        <p:spPr bwMode="auto">
          <a:xfrm>
            <a:off x="5872163" y="54244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EC51955-C524-4F54-9450-863AEC8FB06A}" type="slidenum">
              <a:rPr lang="en-US"/>
              <a:pPr>
                <a:defRPr/>
              </a:pPr>
              <a:t>318</a:t>
            </a:fld>
            <a:endParaRPr lang="en-US" dirty="0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SHOPPING CENTER--</a:t>
            </a:r>
            <a:br>
              <a:rPr lang="en-US" sz="4400" dirty="0" smtClean="0"/>
            </a:br>
            <a:r>
              <a:rPr lang="en-US" sz="4400" dirty="0" smtClean="0"/>
              <a:t>3rd ITERATION (cont'd) </a:t>
            </a:r>
          </a:p>
        </p:txBody>
      </p:sp>
      <p:graphicFrame>
        <p:nvGraphicFramePr>
          <p:cNvPr id="26626" name="Object 7" descr="This is a picture of the burn time clock showing 14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2622694938"/>
              </p:ext>
            </p:extLst>
          </p:nvPr>
        </p:nvGraphicFramePr>
        <p:xfrm>
          <a:off x="1219200" y="3225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225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510338" y="287655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F4DB293-3425-42E3-8664-2704A467992B}" type="slidenum">
              <a:rPr lang="en-US"/>
              <a:pPr>
                <a:defRPr/>
              </a:pPr>
              <a:t>319</a:t>
            </a:fld>
            <a:endParaRPr lang="en-US" dirty="0"/>
          </a:p>
        </p:txBody>
      </p:sp>
      <p:pic>
        <p:nvPicPr>
          <p:cNvPr id="27652" name="Picture 2" descr="This is a picture of the front of the same shopping center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50292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27650" name="Object 6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556201"/>
              </p:ext>
            </p:extLst>
          </p:nvPr>
        </p:nvGraphicFramePr>
        <p:xfrm>
          <a:off x="952500" y="56689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56689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6262688" y="53482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F5471A8-71B0-4DA1-B32D-2BF504F4A323}" type="slidenum">
              <a:rPr lang="en-US"/>
              <a:pPr>
                <a:defRPr/>
              </a:pPr>
              <a:t>320</a:t>
            </a:fld>
            <a:endParaRPr lang="en-US" dirty="0"/>
          </a:p>
        </p:txBody>
      </p:sp>
      <p:pic>
        <p:nvPicPr>
          <p:cNvPr id="28676" name="Picture 2" descr="This is a picture of the side of the same shopping center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30480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81534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28674" name="Object 8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2545644"/>
              </p:ext>
            </p:extLst>
          </p:nvPr>
        </p:nvGraphicFramePr>
        <p:xfrm>
          <a:off x="923925" y="567372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3925" y="567372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6191250" y="5334000"/>
            <a:ext cx="113347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 #5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C315CB6-4B40-4F2D-B88D-C8BBFED3FB57}" type="slidenum">
              <a:rPr lang="en-US"/>
              <a:pPr>
                <a:defRPr/>
              </a:pPr>
              <a:t>321</a:t>
            </a:fld>
            <a:endParaRPr lang="en-US" dirty="0"/>
          </a:p>
        </p:txBody>
      </p:sp>
      <p:pic>
        <p:nvPicPr>
          <p:cNvPr id="29700" name="Picture 2" descr="This is a picture of the back of the same shopping center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44196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77724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29698" name="Object 8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822933"/>
              </p:ext>
            </p:extLst>
          </p:nvPr>
        </p:nvGraphicFramePr>
        <p:xfrm>
          <a:off x="795338" y="567372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4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338" y="567372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6105525" y="532923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  <p:sp>
        <p:nvSpPr>
          <p:cNvPr id="29704" name="Line 6"/>
          <p:cNvSpPr>
            <a:spLocks noChangeShapeType="1"/>
          </p:cNvSpPr>
          <p:nvPr/>
        </p:nvSpPr>
        <p:spPr bwMode="auto">
          <a:xfrm flipV="1">
            <a:off x="8382000" y="3276600"/>
            <a:ext cx="5334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54D9D55-DB07-4633-8ADA-6AEF1CD4CCB9}" type="slidenum">
              <a:rPr lang="en-US"/>
              <a:pPr>
                <a:defRPr/>
              </a:pPr>
              <a:t>322</a:t>
            </a:fld>
            <a:endParaRPr lang="en-US" dirty="0"/>
          </a:p>
        </p:txBody>
      </p:sp>
      <p:pic>
        <p:nvPicPr>
          <p:cNvPr id="30724" name="Picture 2" descr="This is another picture of the front of the same shopping center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3"/>
          <p:cNvSpPr txBox="1">
            <a:spLocks noChangeArrowheads="1"/>
          </p:cNvSpPr>
          <p:nvPr/>
        </p:nvSpPr>
        <p:spPr bwMode="auto">
          <a:xfrm>
            <a:off x="3048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73152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30722" name="Object 8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042318"/>
              </p:ext>
            </p:extLst>
          </p:nvPr>
        </p:nvGraphicFramePr>
        <p:xfrm>
          <a:off x="923925" y="56689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8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3925" y="56689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Text Box 9"/>
          <p:cNvSpPr txBox="1">
            <a:spLocks noChangeArrowheads="1"/>
          </p:cNvSpPr>
          <p:nvPr/>
        </p:nvSpPr>
        <p:spPr bwMode="auto">
          <a:xfrm>
            <a:off x="6248400" y="53197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  <p:sp>
        <p:nvSpPr>
          <p:cNvPr id="30728" name="Line 6"/>
          <p:cNvSpPr>
            <a:spLocks noChangeShapeType="1"/>
          </p:cNvSpPr>
          <p:nvPr/>
        </p:nvSpPr>
        <p:spPr bwMode="auto">
          <a:xfrm flipV="1">
            <a:off x="7772400" y="3352800"/>
            <a:ext cx="533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2E79AAB-FE94-4330-AB8D-C0D224801EF2}" type="slidenum">
              <a:rPr lang="en-US"/>
              <a:pPr>
                <a:defRPr/>
              </a:pPr>
              <a:t>323</a:t>
            </a:fld>
            <a:endParaRPr lang="en-US" dirty="0"/>
          </a:p>
        </p:txBody>
      </p:sp>
      <p:sp>
        <p:nvSpPr>
          <p:cNvPr id="31748" name="Rectangle 220"/>
          <p:cNvSpPr>
            <a:spLocks noChangeArrowheads="1"/>
          </p:cNvSpPr>
          <p:nvPr/>
        </p:nvSpPr>
        <p:spPr bwMode="auto"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1749" name="Group 221"/>
          <p:cNvGrpSpPr>
            <a:grpSpLocks/>
          </p:cNvGrpSpPr>
          <p:nvPr/>
        </p:nvGrpSpPr>
        <p:grpSpPr bwMode="auto">
          <a:xfrm>
            <a:off x="228600" y="-38100"/>
            <a:ext cx="8645525" cy="5372100"/>
            <a:chOff x="144" y="144"/>
            <a:chExt cx="5446" cy="3384"/>
          </a:xfrm>
        </p:grpSpPr>
        <p:sp>
          <p:nvSpPr>
            <p:cNvPr id="31751" name="Line 2"/>
            <p:cNvSpPr>
              <a:spLocks noChangeShapeType="1"/>
            </p:cNvSpPr>
            <p:nvPr/>
          </p:nvSpPr>
          <p:spPr bwMode="auto">
            <a:xfrm>
              <a:off x="720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2" name="Line 3"/>
            <p:cNvSpPr>
              <a:spLocks noChangeShapeType="1"/>
            </p:cNvSpPr>
            <p:nvPr/>
          </p:nvSpPr>
          <p:spPr bwMode="auto">
            <a:xfrm>
              <a:off x="5040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3" name="Line 4"/>
            <p:cNvSpPr>
              <a:spLocks noChangeShapeType="1"/>
            </p:cNvSpPr>
            <p:nvPr/>
          </p:nvSpPr>
          <p:spPr bwMode="auto">
            <a:xfrm>
              <a:off x="720" y="912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4" name="Line 5"/>
            <p:cNvSpPr>
              <a:spLocks noChangeShapeType="1"/>
            </p:cNvSpPr>
            <p:nvPr/>
          </p:nvSpPr>
          <p:spPr bwMode="auto">
            <a:xfrm>
              <a:off x="720" y="2928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5" name="Line 6"/>
            <p:cNvSpPr>
              <a:spLocks noChangeShapeType="1"/>
            </p:cNvSpPr>
            <p:nvPr/>
          </p:nvSpPr>
          <p:spPr bwMode="auto">
            <a:xfrm>
              <a:off x="1584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6" name="Line 7"/>
            <p:cNvSpPr>
              <a:spLocks noChangeShapeType="1"/>
            </p:cNvSpPr>
            <p:nvPr/>
          </p:nvSpPr>
          <p:spPr bwMode="auto">
            <a:xfrm>
              <a:off x="2448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57" name="Group 8"/>
            <p:cNvGrpSpPr>
              <a:grpSpLocks/>
            </p:cNvGrpSpPr>
            <p:nvPr/>
          </p:nvGrpSpPr>
          <p:grpSpPr bwMode="auto">
            <a:xfrm rot="16200000" flipH="1">
              <a:off x="1368" y="2760"/>
              <a:ext cx="144" cy="192"/>
              <a:chOff x="1827" y="2496"/>
              <a:chExt cx="93" cy="96"/>
            </a:xfrm>
          </p:grpSpPr>
          <p:sp>
            <p:nvSpPr>
              <p:cNvPr id="3196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65" name="Line 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58" name="Group 11"/>
            <p:cNvGrpSpPr>
              <a:grpSpLocks/>
            </p:cNvGrpSpPr>
            <p:nvPr/>
          </p:nvGrpSpPr>
          <p:grpSpPr bwMode="auto">
            <a:xfrm rot="16200000" flipH="1">
              <a:off x="2232" y="2760"/>
              <a:ext cx="144" cy="192"/>
              <a:chOff x="1827" y="2496"/>
              <a:chExt cx="93" cy="96"/>
            </a:xfrm>
          </p:grpSpPr>
          <p:sp>
            <p:nvSpPr>
              <p:cNvPr id="3196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63" name="Line 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59" name="Group 14"/>
            <p:cNvGrpSpPr>
              <a:grpSpLocks/>
            </p:cNvGrpSpPr>
            <p:nvPr/>
          </p:nvGrpSpPr>
          <p:grpSpPr bwMode="auto">
            <a:xfrm rot="16200000" flipH="1">
              <a:off x="3096" y="2760"/>
              <a:ext cx="144" cy="192"/>
              <a:chOff x="1827" y="2496"/>
              <a:chExt cx="93" cy="96"/>
            </a:xfrm>
          </p:grpSpPr>
          <p:sp>
            <p:nvSpPr>
              <p:cNvPr id="3196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61" name="Line 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0" name="Group 17"/>
            <p:cNvGrpSpPr>
              <a:grpSpLocks/>
            </p:cNvGrpSpPr>
            <p:nvPr/>
          </p:nvGrpSpPr>
          <p:grpSpPr bwMode="auto">
            <a:xfrm rot="16200000" flipH="1">
              <a:off x="3960" y="2760"/>
              <a:ext cx="144" cy="192"/>
              <a:chOff x="1827" y="2496"/>
              <a:chExt cx="93" cy="96"/>
            </a:xfrm>
          </p:grpSpPr>
          <p:sp>
            <p:nvSpPr>
              <p:cNvPr id="3195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59" name="Line 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1" name="Group 20"/>
            <p:cNvGrpSpPr>
              <a:grpSpLocks/>
            </p:cNvGrpSpPr>
            <p:nvPr/>
          </p:nvGrpSpPr>
          <p:grpSpPr bwMode="auto">
            <a:xfrm rot="16200000" flipH="1">
              <a:off x="4824" y="2760"/>
              <a:ext cx="144" cy="192"/>
              <a:chOff x="1827" y="2496"/>
              <a:chExt cx="93" cy="96"/>
            </a:xfrm>
          </p:grpSpPr>
          <p:sp>
            <p:nvSpPr>
              <p:cNvPr id="3195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57" name="Line 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2" name="Group 23"/>
            <p:cNvGrpSpPr>
              <a:grpSpLocks/>
            </p:cNvGrpSpPr>
            <p:nvPr/>
          </p:nvGrpSpPr>
          <p:grpSpPr bwMode="auto">
            <a:xfrm>
              <a:off x="1056" y="2880"/>
              <a:ext cx="240" cy="96"/>
              <a:chOff x="2112" y="3792"/>
              <a:chExt cx="192" cy="96"/>
            </a:xfrm>
          </p:grpSpPr>
          <p:grpSp>
            <p:nvGrpSpPr>
              <p:cNvPr id="31952" name="Group 2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54" name="Line 2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5" name="Line 2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53" name="Line 2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3" name="Group 28"/>
            <p:cNvGrpSpPr>
              <a:grpSpLocks/>
            </p:cNvGrpSpPr>
            <p:nvPr/>
          </p:nvGrpSpPr>
          <p:grpSpPr bwMode="auto">
            <a:xfrm>
              <a:off x="816" y="2880"/>
              <a:ext cx="240" cy="96"/>
              <a:chOff x="2112" y="3792"/>
              <a:chExt cx="192" cy="96"/>
            </a:xfrm>
          </p:grpSpPr>
          <p:grpSp>
            <p:nvGrpSpPr>
              <p:cNvPr id="31948" name="Group 2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50" name="Line 3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1" name="Line 3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49" name="Line 3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4" name="Group 33"/>
            <p:cNvGrpSpPr>
              <a:grpSpLocks/>
            </p:cNvGrpSpPr>
            <p:nvPr/>
          </p:nvGrpSpPr>
          <p:grpSpPr bwMode="auto">
            <a:xfrm>
              <a:off x="1920" y="2880"/>
              <a:ext cx="240" cy="96"/>
              <a:chOff x="2112" y="3792"/>
              <a:chExt cx="192" cy="96"/>
            </a:xfrm>
          </p:grpSpPr>
          <p:grpSp>
            <p:nvGrpSpPr>
              <p:cNvPr id="31944" name="Group 3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46" name="Line 3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7" name="Line 3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45" name="Line 3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5" name="Group 38"/>
            <p:cNvGrpSpPr>
              <a:grpSpLocks/>
            </p:cNvGrpSpPr>
            <p:nvPr/>
          </p:nvGrpSpPr>
          <p:grpSpPr bwMode="auto">
            <a:xfrm>
              <a:off x="1680" y="2880"/>
              <a:ext cx="240" cy="96"/>
              <a:chOff x="2112" y="3792"/>
              <a:chExt cx="192" cy="96"/>
            </a:xfrm>
          </p:grpSpPr>
          <p:grpSp>
            <p:nvGrpSpPr>
              <p:cNvPr id="31940" name="Group 3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42" name="Line 4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3" name="Line 4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41" name="Line 4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6" name="Group 43"/>
            <p:cNvGrpSpPr>
              <a:grpSpLocks/>
            </p:cNvGrpSpPr>
            <p:nvPr/>
          </p:nvGrpSpPr>
          <p:grpSpPr bwMode="auto">
            <a:xfrm>
              <a:off x="2784" y="2880"/>
              <a:ext cx="240" cy="96"/>
              <a:chOff x="2112" y="3792"/>
              <a:chExt cx="192" cy="96"/>
            </a:xfrm>
          </p:grpSpPr>
          <p:grpSp>
            <p:nvGrpSpPr>
              <p:cNvPr id="31936" name="Group 4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38" name="Line 4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39" name="Line 4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37" name="Line 4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7" name="Group 48"/>
            <p:cNvGrpSpPr>
              <a:grpSpLocks/>
            </p:cNvGrpSpPr>
            <p:nvPr/>
          </p:nvGrpSpPr>
          <p:grpSpPr bwMode="auto">
            <a:xfrm>
              <a:off x="2544" y="2880"/>
              <a:ext cx="240" cy="96"/>
              <a:chOff x="2112" y="3792"/>
              <a:chExt cx="192" cy="96"/>
            </a:xfrm>
          </p:grpSpPr>
          <p:grpSp>
            <p:nvGrpSpPr>
              <p:cNvPr id="31932" name="Group 4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34" name="Line 5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35" name="Line 5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33" name="Line 5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8" name="Group 53"/>
            <p:cNvGrpSpPr>
              <a:grpSpLocks/>
            </p:cNvGrpSpPr>
            <p:nvPr/>
          </p:nvGrpSpPr>
          <p:grpSpPr bwMode="auto">
            <a:xfrm>
              <a:off x="3648" y="2880"/>
              <a:ext cx="240" cy="96"/>
              <a:chOff x="2112" y="3792"/>
              <a:chExt cx="192" cy="96"/>
            </a:xfrm>
          </p:grpSpPr>
          <p:grpSp>
            <p:nvGrpSpPr>
              <p:cNvPr id="31928" name="Group 5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30" name="Line 5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31" name="Line 5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29" name="Line 5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9" name="Group 58"/>
            <p:cNvGrpSpPr>
              <a:grpSpLocks/>
            </p:cNvGrpSpPr>
            <p:nvPr/>
          </p:nvGrpSpPr>
          <p:grpSpPr bwMode="auto">
            <a:xfrm>
              <a:off x="3408" y="2880"/>
              <a:ext cx="240" cy="96"/>
              <a:chOff x="2112" y="3792"/>
              <a:chExt cx="192" cy="96"/>
            </a:xfrm>
          </p:grpSpPr>
          <p:grpSp>
            <p:nvGrpSpPr>
              <p:cNvPr id="31924" name="Group 5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26" name="Line 6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27" name="Line 6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25" name="Line 6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0" name="Group 63"/>
            <p:cNvGrpSpPr>
              <a:grpSpLocks/>
            </p:cNvGrpSpPr>
            <p:nvPr/>
          </p:nvGrpSpPr>
          <p:grpSpPr bwMode="auto">
            <a:xfrm>
              <a:off x="4272" y="2880"/>
              <a:ext cx="480" cy="96"/>
              <a:chOff x="4272" y="2880"/>
              <a:chExt cx="480" cy="96"/>
            </a:xfrm>
          </p:grpSpPr>
          <p:grpSp>
            <p:nvGrpSpPr>
              <p:cNvPr id="31914" name="Group 64"/>
              <p:cNvGrpSpPr>
                <a:grpSpLocks/>
              </p:cNvGrpSpPr>
              <p:nvPr/>
            </p:nvGrpSpPr>
            <p:grpSpPr bwMode="auto">
              <a:xfrm>
                <a:off x="4512" y="2880"/>
                <a:ext cx="240" cy="96"/>
                <a:chOff x="2112" y="3792"/>
                <a:chExt cx="192" cy="96"/>
              </a:xfrm>
            </p:grpSpPr>
            <p:grpSp>
              <p:nvGrpSpPr>
                <p:cNvPr id="31920" name="Group 65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1922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1923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1921" name="Line 68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915" name="Group 69"/>
              <p:cNvGrpSpPr>
                <a:grpSpLocks/>
              </p:cNvGrpSpPr>
              <p:nvPr/>
            </p:nvGrpSpPr>
            <p:grpSpPr bwMode="auto">
              <a:xfrm>
                <a:off x="4272" y="2880"/>
                <a:ext cx="240" cy="96"/>
                <a:chOff x="2112" y="3792"/>
                <a:chExt cx="192" cy="96"/>
              </a:xfrm>
            </p:grpSpPr>
            <p:grpSp>
              <p:nvGrpSpPr>
                <p:cNvPr id="31916" name="Group 70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1918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1919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1917" name="Line 73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31771" name="Group 74"/>
            <p:cNvGrpSpPr>
              <a:grpSpLocks/>
            </p:cNvGrpSpPr>
            <p:nvPr/>
          </p:nvGrpSpPr>
          <p:grpSpPr bwMode="auto">
            <a:xfrm rot="5400000">
              <a:off x="4980" y="2724"/>
              <a:ext cx="120" cy="96"/>
              <a:chOff x="2112" y="3792"/>
              <a:chExt cx="192" cy="96"/>
            </a:xfrm>
          </p:grpSpPr>
          <p:grpSp>
            <p:nvGrpSpPr>
              <p:cNvPr id="31910" name="Group 7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12" name="Line 7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13" name="Line 7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11" name="Line 7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2" name="Group 79"/>
            <p:cNvGrpSpPr>
              <a:grpSpLocks/>
            </p:cNvGrpSpPr>
            <p:nvPr/>
          </p:nvGrpSpPr>
          <p:grpSpPr bwMode="auto">
            <a:xfrm rot="5400000">
              <a:off x="4980" y="2604"/>
              <a:ext cx="120" cy="96"/>
              <a:chOff x="2112" y="3792"/>
              <a:chExt cx="192" cy="96"/>
            </a:xfrm>
          </p:grpSpPr>
          <p:grpSp>
            <p:nvGrpSpPr>
              <p:cNvPr id="31906" name="Group 80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08" name="Line 8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09" name="Line 8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07" name="Line 83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3" name="Group 84"/>
            <p:cNvGrpSpPr>
              <a:grpSpLocks/>
            </p:cNvGrpSpPr>
            <p:nvPr/>
          </p:nvGrpSpPr>
          <p:grpSpPr bwMode="auto">
            <a:xfrm rot="5400000">
              <a:off x="4980" y="2484"/>
              <a:ext cx="120" cy="96"/>
              <a:chOff x="2112" y="3792"/>
              <a:chExt cx="192" cy="96"/>
            </a:xfrm>
          </p:grpSpPr>
          <p:grpSp>
            <p:nvGrpSpPr>
              <p:cNvPr id="31902" name="Group 8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1904" name="Line 8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05" name="Line 8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03" name="Line 8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4" name="Group 89"/>
            <p:cNvGrpSpPr>
              <a:grpSpLocks/>
            </p:cNvGrpSpPr>
            <p:nvPr/>
          </p:nvGrpSpPr>
          <p:grpSpPr bwMode="auto">
            <a:xfrm>
              <a:off x="672" y="2352"/>
              <a:ext cx="96" cy="480"/>
              <a:chOff x="672" y="2472"/>
              <a:chExt cx="96" cy="360"/>
            </a:xfrm>
          </p:grpSpPr>
          <p:grpSp>
            <p:nvGrpSpPr>
              <p:cNvPr id="31887" name="Group 90"/>
              <p:cNvGrpSpPr>
                <a:grpSpLocks/>
              </p:cNvGrpSpPr>
              <p:nvPr/>
            </p:nvGrpSpPr>
            <p:grpSpPr bwMode="auto">
              <a:xfrm rot="5400000">
                <a:off x="660" y="2724"/>
                <a:ext cx="120" cy="96"/>
                <a:chOff x="2112" y="3792"/>
                <a:chExt cx="192" cy="96"/>
              </a:xfrm>
            </p:grpSpPr>
            <p:grpSp>
              <p:nvGrpSpPr>
                <p:cNvPr id="31898" name="Group 9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1900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1901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1899" name="Line 9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888" name="Group 95"/>
              <p:cNvGrpSpPr>
                <a:grpSpLocks/>
              </p:cNvGrpSpPr>
              <p:nvPr/>
            </p:nvGrpSpPr>
            <p:grpSpPr bwMode="auto">
              <a:xfrm rot="5400000">
                <a:off x="660" y="2604"/>
                <a:ext cx="120" cy="96"/>
                <a:chOff x="2112" y="3792"/>
                <a:chExt cx="192" cy="96"/>
              </a:xfrm>
            </p:grpSpPr>
            <p:grpSp>
              <p:nvGrpSpPr>
                <p:cNvPr id="31894" name="Group 96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1896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1897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1895" name="Line 99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889" name="Group 100"/>
              <p:cNvGrpSpPr>
                <a:grpSpLocks/>
              </p:cNvGrpSpPr>
              <p:nvPr/>
            </p:nvGrpSpPr>
            <p:grpSpPr bwMode="auto">
              <a:xfrm rot="5400000">
                <a:off x="660" y="2484"/>
                <a:ext cx="120" cy="96"/>
                <a:chOff x="2112" y="3792"/>
                <a:chExt cx="192" cy="96"/>
              </a:xfrm>
            </p:grpSpPr>
            <p:grpSp>
              <p:nvGrpSpPr>
                <p:cNvPr id="31890" name="Group 10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189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189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1891" name="Line 10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31775" name="Group 105"/>
            <p:cNvGrpSpPr>
              <a:grpSpLocks/>
            </p:cNvGrpSpPr>
            <p:nvPr/>
          </p:nvGrpSpPr>
          <p:grpSpPr bwMode="auto">
            <a:xfrm rot="5400000">
              <a:off x="792" y="744"/>
              <a:ext cx="144" cy="192"/>
              <a:chOff x="1827" y="2496"/>
              <a:chExt cx="93" cy="96"/>
            </a:xfrm>
          </p:grpSpPr>
          <p:sp>
            <p:nvSpPr>
              <p:cNvPr id="3188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86" name="Line 10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6" name="Group 108"/>
            <p:cNvGrpSpPr>
              <a:grpSpLocks/>
            </p:cNvGrpSpPr>
            <p:nvPr/>
          </p:nvGrpSpPr>
          <p:grpSpPr bwMode="auto">
            <a:xfrm rot="5400000">
              <a:off x="1368" y="744"/>
              <a:ext cx="144" cy="192"/>
              <a:chOff x="1827" y="2496"/>
              <a:chExt cx="93" cy="96"/>
            </a:xfrm>
          </p:grpSpPr>
          <p:sp>
            <p:nvSpPr>
              <p:cNvPr id="3188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84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7" name="Group 111"/>
            <p:cNvGrpSpPr>
              <a:grpSpLocks/>
            </p:cNvGrpSpPr>
            <p:nvPr/>
          </p:nvGrpSpPr>
          <p:grpSpPr bwMode="auto">
            <a:xfrm rot="16200000" flipH="1">
              <a:off x="2232" y="744"/>
              <a:ext cx="144" cy="192"/>
              <a:chOff x="1827" y="2496"/>
              <a:chExt cx="93" cy="96"/>
            </a:xfrm>
          </p:grpSpPr>
          <p:sp>
            <p:nvSpPr>
              <p:cNvPr id="3188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82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8" name="Group 114"/>
            <p:cNvGrpSpPr>
              <a:grpSpLocks/>
            </p:cNvGrpSpPr>
            <p:nvPr/>
          </p:nvGrpSpPr>
          <p:grpSpPr bwMode="auto">
            <a:xfrm rot="5400000">
              <a:off x="2520" y="744"/>
              <a:ext cx="144" cy="192"/>
              <a:chOff x="1827" y="2496"/>
              <a:chExt cx="93" cy="96"/>
            </a:xfrm>
          </p:grpSpPr>
          <p:sp>
            <p:nvSpPr>
              <p:cNvPr id="3187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80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9" name="Group 117"/>
            <p:cNvGrpSpPr>
              <a:grpSpLocks/>
            </p:cNvGrpSpPr>
            <p:nvPr/>
          </p:nvGrpSpPr>
          <p:grpSpPr bwMode="auto">
            <a:xfrm rot="16200000" flipH="1">
              <a:off x="4536" y="744"/>
              <a:ext cx="144" cy="192"/>
              <a:chOff x="1827" y="2496"/>
              <a:chExt cx="93" cy="96"/>
            </a:xfrm>
          </p:grpSpPr>
          <p:sp>
            <p:nvSpPr>
              <p:cNvPr id="3187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78" name="Line 1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80" name="Group 120"/>
            <p:cNvGrpSpPr>
              <a:grpSpLocks/>
            </p:cNvGrpSpPr>
            <p:nvPr/>
          </p:nvGrpSpPr>
          <p:grpSpPr bwMode="auto">
            <a:xfrm rot="16200000" flipH="1">
              <a:off x="3672" y="744"/>
              <a:ext cx="144" cy="192"/>
              <a:chOff x="1827" y="2496"/>
              <a:chExt cx="93" cy="96"/>
            </a:xfrm>
          </p:grpSpPr>
          <p:sp>
            <p:nvSpPr>
              <p:cNvPr id="3187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76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81" name="Line 123"/>
            <p:cNvSpPr>
              <a:spLocks noChangeShapeType="1"/>
            </p:cNvSpPr>
            <p:nvPr/>
          </p:nvSpPr>
          <p:spPr bwMode="auto">
            <a:xfrm>
              <a:off x="1152" y="9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2" name="Line 124"/>
            <p:cNvSpPr>
              <a:spLocks noChangeShapeType="1"/>
            </p:cNvSpPr>
            <p:nvPr/>
          </p:nvSpPr>
          <p:spPr bwMode="auto">
            <a:xfrm>
              <a:off x="1152" y="12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83" name="Group 125"/>
            <p:cNvGrpSpPr>
              <a:grpSpLocks/>
            </p:cNvGrpSpPr>
            <p:nvPr/>
          </p:nvGrpSpPr>
          <p:grpSpPr bwMode="auto">
            <a:xfrm flipH="1">
              <a:off x="1152" y="1296"/>
              <a:ext cx="240" cy="432"/>
              <a:chOff x="1624" y="344"/>
              <a:chExt cx="264" cy="528"/>
            </a:xfrm>
          </p:grpSpPr>
          <p:sp>
            <p:nvSpPr>
              <p:cNvPr id="31865" name="Rectangle 126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1866" name="Rectangle 127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1867" name="Group 128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3187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74" name="Line 13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868" name="Group 131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3187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72" name="Line 13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69" name="Text Box 134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31870" name="Text Box 135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1784" name="Text Box 136"/>
            <p:cNvSpPr txBox="1">
              <a:spLocks noChangeArrowheads="1"/>
            </p:cNvSpPr>
            <p:nvPr/>
          </p:nvSpPr>
          <p:spPr bwMode="auto">
            <a:xfrm>
              <a:off x="1090" y="100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Mechanical Room</a:t>
              </a:r>
            </a:p>
          </p:txBody>
        </p:sp>
        <p:sp>
          <p:nvSpPr>
            <p:cNvPr id="31785" name="Text Box 137"/>
            <p:cNvSpPr txBox="1">
              <a:spLocks noChangeArrowheads="1"/>
            </p:cNvSpPr>
            <p:nvPr/>
          </p:nvSpPr>
          <p:spPr bwMode="auto">
            <a:xfrm>
              <a:off x="1776" y="249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Insurance Office</a:t>
              </a:r>
            </a:p>
          </p:txBody>
        </p:sp>
        <p:sp>
          <p:nvSpPr>
            <p:cNvPr id="31786" name="Line 138"/>
            <p:cNvSpPr>
              <a:spLocks noChangeShapeType="1"/>
            </p:cNvSpPr>
            <p:nvPr/>
          </p:nvSpPr>
          <p:spPr bwMode="auto">
            <a:xfrm>
              <a:off x="720" y="23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7" name="Line 139"/>
            <p:cNvSpPr>
              <a:spLocks noChangeShapeType="1"/>
            </p:cNvSpPr>
            <p:nvPr/>
          </p:nvSpPr>
          <p:spPr bwMode="auto">
            <a:xfrm>
              <a:off x="864" y="1296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8" name="Line 140"/>
            <p:cNvSpPr>
              <a:spLocks noChangeShapeType="1"/>
            </p:cNvSpPr>
            <p:nvPr/>
          </p:nvSpPr>
          <p:spPr bwMode="auto">
            <a:xfrm>
              <a:off x="720" y="12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89" name="Group 141"/>
            <p:cNvGrpSpPr>
              <a:grpSpLocks/>
            </p:cNvGrpSpPr>
            <p:nvPr/>
          </p:nvGrpSpPr>
          <p:grpSpPr bwMode="auto">
            <a:xfrm rot="5400000">
              <a:off x="720" y="1200"/>
              <a:ext cx="96" cy="96"/>
              <a:chOff x="1827" y="2496"/>
              <a:chExt cx="93" cy="96"/>
            </a:xfrm>
          </p:grpSpPr>
          <p:sp>
            <p:nvSpPr>
              <p:cNvPr id="3186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64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90" name="Text Box 144"/>
            <p:cNvSpPr txBox="1">
              <a:spLocks noChangeArrowheads="1"/>
            </p:cNvSpPr>
            <p:nvPr/>
          </p:nvSpPr>
          <p:spPr bwMode="auto">
            <a:xfrm>
              <a:off x="624" y="960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Storage Office</a:t>
              </a:r>
            </a:p>
          </p:txBody>
        </p:sp>
        <p:sp>
          <p:nvSpPr>
            <p:cNvPr id="31791" name="Text Box 145"/>
            <p:cNvSpPr txBox="1">
              <a:spLocks noChangeArrowheads="1"/>
            </p:cNvSpPr>
            <p:nvPr/>
          </p:nvSpPr>
          <p:spPr bwMode="auto">
            <a:xfrm>
              <a:off x="768" y="172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Service Counter</a:t>
              </a:r>
            </a:p>
          </p:txBody>
        </p:sp>
        <p:sp>
          <p:nvSpPr>
            <p:cNvPr id="31792" name="Text Box 146"/>
            <p:cNvSpPr txBox="1">
              <a:spLocks noChangeArrowheads="1"/>
            </p:cNvSpPr>
            <p:nvPr/>
          </p:nvSpPr>
          <p:spPr bwMode="auto">
            <a:xfrm>
              <a:off x="912" y="220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Open Dining Area</a:t>
              </a:r>
            </a:p>
          </p:txBody>
        </p:sp>
        <p:sp>
          <p:nvSpPr>
            <p:cNvPr id="31793" name="Text Box 147"/>
            <p:cNvSpPr txBox="1">
              <a:spLocks noChangeArrowheads="1"/>
            </p:cNvSpPr>
            <p:nvPr/>
          </p:nvSpPr>
          <p:spPr bwMode="auto">
            <a:xfrm>
              <a:off x="864" y="2496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Sandwich Shop</a:t>
              </a:r>
            </a:p>
          </p:txBody>
        </p:sp>
        <p:grpSp>
          <p:nvGrpSpPr>
            <p:cNvPr id="31794" name="Group 148"/>
            <p:cNvGrpSpPr>
              <a:grpSpLocks/>
            </p:cNvGrpSpPr>
            <p:nvPr/>
          </p:nvGrpSpPr>
          <p:grpSpPr bwMode="auto">
            <a:xfrm flipH="1">
              <a:off x="1584" y="912"/>
              <a:ext cx="240" cy="432"/>
              <a:chOff x="1624" y="344"/>
              <a:chExt cx="264" cy="528"/>
            </a:xfrm>
          </p:grpSpPr>
          <p:sp>
            <p:nvSpPr>
              <p:cNvPr id="31853" name="Rectangle 149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1854" name="Rectangle 150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1855" name="Group 151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3186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62" name="Line 15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856" name="Group 154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3185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60" name="Line 15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57" name="Text Box 157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31858" name="Text Box 158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1795" name="Rectangle 159"/>
            <p:cNvSpPr>
              <a:spLocks noChangeArrowheads="1"/>
            </p:cNvSpPr>
            <p:nvPr/>
          </p:nvSpPr>
          <p:spPr bwMode="auto">
            <a:xfrm>
              <a:off x="1872" y="2352"/>
              <a:ext cx="57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1796" name="Text Box 160"/>
            <p:cNvSpPr txBox="1">
              <a:spLocks noChangeArrowheads="1"/>
            </p:cNvSpPr>
            <p:nvPr/>
          </p:nvSpPr>
          <p:spPr bwMode="auto">
            <a:xfrm>
              <a:off x="1872" y="1056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Coffee Area</a:t>
              </a:r>
            </a:p>
          </p:txBody>
        </p:sp>
        <p:sp>
          <p:nvSpPr>
            <p:cNvPr id="31797" name="Text Box 161"/>
            <p:cNvSpPr txBox="1">
              <a:spLocks noChangeArrowheads="1"/>
            </p:cNvSpPr>
            <p:nvPr/>
          </p:nvSpPr>
          <p:spPr bwMode="auto">
            <a:xfrm>
              <a:off x="1872" y="2208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Reception</a:t>
              </a:r>
            </a:p>
          </p:txBody>
        </p:sp>
        <p:sp>
          <p:nvSpPr>
            <p:cNvPr id="31798" name="Text Box 162"/>
            <p:cNvSpPr txBox="1">
              <a:spLocks noChangeArrowheads="1"/>
            </p:cNvSpPr>
            <p:nvPr/>
          </p:nvSpPr>
          <p:spPr bwMode="auto">
            <a:xfrm>
              <a:off x="1728" y="1584"/>
              <a:ext cx="5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Partitioned Cubicles</a:t>
              </a:r>
            </a:p>
          </p:txBody>
        </p:sp>
        <p:sp>
          <p:nvSpPr>
            <p:cNvPr id="31799" name="Line 163"/>
            <p:cNvSpPr>
              <a:spLocks noChangeShapeType="1"/>
            </p:cNvSpPr>
            <p:nvPr/>
          </p:nvSpPr>
          <p:spPr bwMode="auto">
            <a:xfrm>
              <a:off x="1584" y="158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0" name="Line 164"/>
            <p:cNvSpPr>
              <a:spLocks noChangeShapeType="1"/>
            </p:cNvSpPr>
            <p:nvPr/>
          </p:nvSpPr>
          <p:spPr bwMode="auto">
            <a:xfrm>
              <a:off x="1584" y="18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1" name="Line 165"/>
            <p:cNvSpPr>
              <a:spLocks noChangeShapeType="1"/>
            </p:cNvSpPr>
            <p:nvPr/>
          </p:nvSpPr>
          <p:spPr bwMode="auto">
            <a:xfrm>
              <a:off x="1584" y="13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2" name="Line 166"/>
            <p:cNvSpPr>
              <a:spLocks noChangeShapeType="1"/>
            </p:cNvSpPr>
            <p:nvPr/>
          </p:nvSpPr>
          <p:spPr bwMode="auto">
            <a:xfrm>
              <a:off x="1584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3" name="Line 167"/>
            <p:cNvSpPr>
              <a:spLocks noChangeShapeType="1"/>
            </p:cNvSpPr>
            <p:nvPr/>
          </p:nvSpPr>
          <p:spPr bwMode="auto">
            <a:xfrm>
              <a:off x="2160" y="158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4" name="Line 168"/>
            <p:cNvSpPr>
              <a:spLocks noChangeShapeType="1"/>
            </p:cNvSpPr>
            <p:nvPr/>
          </p:nvSpPr>
          <p:spPr bwMode="auto">
            <a:xfrm>
              <a:off x="2160" y="18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5" name="Line 169"/>
            <p:cNvSpPr>
              <a:spLocks noChangeShapeType="1"/>
            </p:cNvSpPr>
            <p:nvPr/>
          </p:nvSpPr>
          <p:spPr bwMode="auto">
            <a:xfrm>
              <a:off x="2160" y="13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6" name="Line 170"/>
            <p:cNvSpPr>
              <a:spLocks noChangeShapeType="1"/>
            </p:cNvSpPr>
            <p:nvPr/>
          </p:nvSpPr>
          <p:spPr bwMode="auto">
            <a:xfrm>
              <a:off x="2160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7" name="Line 171"/>
            <p:cNvSpPr>
              <a:spLocks noChangeShapeType="1"/>
            </p:cNvSpPr>
            <p:nvPr/>
          </p:nvSpPr>
          <p:spPr bwMode="auto">
            <a:xfrm>
              <a:off x="2448" y="1488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8" name="Line 172"/>
            <p:cNvSpPr>
              <a:spLocks noChangeShapeType="1"/>
            </p:cNvSpPr>
            <p:nvPr/>
          </p:nvSpPr>
          <p:spPr bwMode="auto">
            <a:xfrm>
              <a:off x="3456" y="912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809" name="Group 173"/>
            <p:cNvGrpSpPr>
              <a:grpSpLocks/>
            </p:cNvGrpSpPr>
            <p:nvPr/>
          </p:nvGrpSpPr>
          <p:grpSpPr bwMode="auto">
            <a:xfrm>
              <a:off x="3936" y="912"/>
              <a:ext cx="240" cy="432"/>
              <a:chOff x="1624" y="344"/>
              <a:chExt cx="264" cy="528"/>
            </a:xfrm>
          </p:grpSpPr>
          <p:sp>
            <p:nvSpPr>
              <p:cNvPr id="31843" name="Rectangle 17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1844" name="Rectangle 17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1845" name="Group 17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3185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52" name="Line 17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846" name="Group 17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3184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50" name="Line 18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47" name="Text Box 18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31848" name="Text Box 18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31810" name="Group 184"/>
            <p:cNvGrpSpPr>
              <a:grpSpLocks/>
            </p:cNvGrpSpPr>
            <p:nvPr/>
          </p:nvGrpSpPr>
          <p:grpSpPr bwMode="auto">
            <a:xfrm>
              <a:off x="3024" y="1392"/>
              <a:ext cx="336" cy="96"/>
              <a:chOff x="3696" y="2016"/>
              <a:chExt cx="384" cy="155"/>
            </a:xfrm>
          </p:grpSpPr>
          <p:grpSp>
            <p:nvGrpSpPr>
              <p:cNvPr id="31837" name="Group 185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3184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42" name="Line 18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838" name="Group 188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3183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40" name="Line 19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31811" name="Text Box 191"/>
            <p:cNvSpPr txBox="1">
              <a:spLocks noChangeArrowheads="1"/>
            </p:cNvSpPr>
            <p:nvPr/>
          </p:nvSpPr>
          <p:spPr bwMode="auto">
            <a:xfrm>
              <a:off x="4128" y="2400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31812" name="Text Box 192"/>
            <p:cNvSpPr txBox="1">
              <a:spLocks noChangeArrowheads="1"/>
            </p:cNvSpPr>
            <p:nvPr/>
          </p:nvSpPr>
          <p:spPr bwMode="auto">
            <a:xfrm>
              <a:off x="2688" y="1104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</a:t>
              </a:r>
            </a:p>
          </p:txBody>
        </p:sp>
        <p:grpSp>
          <p:nvGrpSpPr>
            <p:cNvPr id="31813" name="Group 193"/>
            <p:cNvGrpSpPr>
              <a:grpSpLocks/>
            </p:cNvGrpSpPr>
            <p:nvPr/>
          </p:nvGrpSpPr>
          <p:grpSpPr bwMode="auto">
            <a:xfrm>
              <a:off x="4800" y="912"/>
              <a:ext cx="240" cy="432"/>
              <a:chOff x="1624" y="344"/>
              <a:chExt cx="264" cy="528"/>
            </a:xfrm>
          </p:grpSpPr>
          <p:sp>
            <p:nvSpPr>
              <p:cNvPr id="31827" name="Rectangle 19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1828" name="Rectangle 19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1829" name="Group 19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3183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36" name="Line 19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1830" name="Group 19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3183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34" name="Line 20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31" name="Text Box 20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31832" name="Text Box 20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1814" name="Line 204"/>
            <p:cNvSpPr>
              <a:spLocks noChangeShapeType="1"/>
            </p:cNvSpPr>
            <p:nvPr/>
          </p:nvSpPr>
          <p:spPr bwMode="auto">
            <a:xfrm>
              <a:off x="720" y="3216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5" name="Line 205"/>
            <p:cNvSpPr>
              <a:spLocks noChangeShapeType="1"/>
            </p:cNvSpPr>
            <p:nvPr/>
          </p:nvSpPr>
          <p:spPr bwMode="auto">
            <a:xfrm>
              <a:off x="720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6" name="Line 206"/>
            <p:cNvSpPr>
              <a:spLocks noChangeShapeType="1"/>
            </p:cNvSpPr>
            <p:nvPr/>
          </p:nvSpPr>
          <p:spPr bwMode="auto">
            <a:xfrm>
              <a:off x="5040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7" name="Text Box 207"/>
            <p:cNvSpPr txBox="1">
              <a:spLocks noChangeArrowheads="1"/>
            </p:cNvSpPr>
            <p:nvPr/>
          </p:nvSpPr>
          <p:spPr bwMode="auto">
            <a:xfrm>
              <a:off x="2448" y="3024"/>
              <a:ext cx="9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Covered Walkway</a:t>
              </a:r>
            </a:p>
          </p:txBody>
        </p:sp>
        <p:sp>
          <p:nvSpPr>
            <p:cNvPr id="31818" name="Line 208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9" name="Line 209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20" name="Text Box 210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31821" name="Text Box 211"/>
            <p:cNvSpPr txBox="1">
              <a:spLocks noChangeArrowheads="1"/>
            </p:cNvSpPr>
            <p:nvPr/>
          </p:nvSpPr>
          <p:spPr bwMode="auto">
            <a:xfrm>
              <a:off x="2976" y="2400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31822" name="Text Box 212"/>
            <p:cNvSpPr txBox="1">
              <a:spLocks noChangeArrowheads="1"/>
            </p:cNvSpPr>
            <p:nvPr/>
          </p:nvSpPr>
          <p:spPr bwMode="auto">
            <a:xfrm>
              <a:off x="2784" y="3312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31823" name="Text Box 213"/>
            <p:cNvSpPr txBox="1">
              <a:spLocks noChangeArrowheads="1"/>
            </p:cNvSpPr>
            <p:nvPr/>
          </p:nvSpPr>
          <p:spPr bwMode="auto">
            <a:xfrm>
              <a:off x="144" y="1872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31824" name="Text Box 214"/>
            <p:cNvSpPr txBox="1">
              <a:spLocks noChangeArrowheads="1"/>
            </p:cNvSpPr>
            <p:nvPr/>
          </p:nvSpPr>
          <p:spPr bwMode="auto">
            <a:xfrm>
              <a:off x="2784" y="480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31825" name="Text Box 215"/>
            <p:cNvSpPr txBox="1">
              <a:spLocks noChangeArrowheads="1"/>
            </p:cNvSpPr>
            <p:nvPr/>
          </p:nvSpPr>
          <p:spPr bwMode="auto">
            <a:xfrm>
              <a:off x="5136" y="182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31826" name="Oval 216"/>
            <p:cNvSpPr>
              <a:spLocks noChangeArrowheads="1"/>
            </p:cNvSpPr>
            <p:nvPr/>
          </p:nvSpPr>
          <p:spPr bwMode="auto">
            <a:xfrm>
              <a:off x="864" y="1440"/>
              <a:ext cx="336" cy="48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31746" name="Object 219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877073"/>
              </p:ext>
            </p:extLst>
          </p:nvPr>
        </p:nvGraphicFramePr>
        <p:xfrm>
          <a:off x="990600" y="56816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2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6816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0" name="Text Box 218"/>
          <p:cNvSpPr txBox="1">
            <a:spLocks noChangeArrowheads="1"/>
          </p:cNvSpPr>
          <p:nvPr/>
        </p:nvSpPr>
        <p:spPr bwMode="auto">
          <a:xfrm>
            <a:off x="6296025" y="539115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FE6B7E0-5DFB-402D-8BA9-8C6827DBFBFC}" type="slidenum">
              <a:rPr lang="en-US"/>
              <a:pPr>
                <a:defRPr/>
              </a:pPr>
              <a:t>324</a:t>
            </a:fld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SHOPPING CENTER--</a:t>
            </a:r>
            <a:br>
              <a:rPr lang="en-US" sz="4400" dirty="0" smtClean="0"/>
            </a:br>
            <a:r>
              <a:rPr lang="en-US" sz="4400" dirty="0" smtClean="0"/>
              <a:t>4th ITERATION</a:t>
            </a:r>
          </a:p>
        </p:txBody>
      </p:sp>
      <p:graphicFrame>
        <p:nvGraphicFramePr>
          <p:cNvPr id="32770" name="Object 7" descr="This is a picture of the burn time clock showing 16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476211739"/>
              </p:ext>
            </p:extLst>
          </p:nvPr>
        </p:nvGraphicFramePr>
        <p:xfrm>
          <a:off x="1143000" y="32004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2004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438900" y="283845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8" descr="This is a picture of the side of the same shopping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288211D-3468-4565-9A32-CCE2D3BD2909}" type="slidenum">
              <a:rPr lang="en-US"/>
              <a:pPr>
                <a:defRPr/>
              </a:pPr>
              <a:t>289</a:t>
            </a:fld>
            <a:endParaRPr lang="en-US" dirty="0"/>
          </a:p>
        </p:txBody>
      </p:sp>
      <p:sp>
        <p:nvSpPr>
          <p:cNvPr id="60420" name="Line 3"/>
          <p:cNvSpPr>
            <a:spLocks noChangeShapeType="1"/>
          </p:cNvSpPr>
          <p:nvPr/>
        </p:nvSpPr>
        <p:spPr bwMode="auto">
          <a:xfrm flipH="1" flipV="1">
            <a:off x="3429000" y="39624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0421" name="Text Box 4"/>
          <p:cNvSpPr txBox="1">
            <a:spLocks noChangeArrowheads="1"/>
          </p:cNvSpPr>
          <p:nvPr/>
        </p:nvSpPr>
        <p:spPr bwMode="auto">
          <a:xfrm>
            <a:off x="2971800" y="4800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60422" name="Text Box 5"/>
          <p:cNvSpPr txBox="1">
            <a:spLocks noChangeArrowheads="1"/>
          </p:cNvSpPr>
          <p:nvPr/>
        </p:nvSpPr>
        <p:spPr bwMode="auto">
          <a:xfrm>
            <a:off x="7467600" y="5257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60423" name="Line 6"/>
          <p:cNvSpPr>
            <a:spLocks noChangeShapeType="1"/>
          </p:cNvSpPr>
          <p:nvPr/>
        </p:nvSpPr>
        <p:spPr bwMode="auto">
          <a:xfrm flipH="1" flipV="1">
            <a:off x="8001000" y="44196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B53BAC6-8997-4599-87E9-D7BF3449E7FA}" type="slidenum">
              <a:rPr lang="en-US"/>
              <a:pPr>
                <a:defRPr/>
              </a:pPr>
              <a:t>325</a:t>
            </a:fld>
            <a:endParaRPr lang="en-US" dirty="0"/>
          </a:p>
        </p:txBody>
      </p:sp>
      <p:pic>
        <p:nvPicPr>
          <p:cNvPr id="33796" name="Picture 2" descr="This is a picture of the front of the same shopping center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3"/>
          <p:cNvSpPr txBox="1">
            <a:spLocks noChangeArrowheads="1"/>
          </p:cNvSpPr>
          <p:nvPr/>
        </p:nvSpPr>
        <p:spPr bwMode="auto">
          <a:xfrm>
            <a:off x="42672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33794" name="Object 0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447703"/>
              </p:ext>
            </p:extLst>
          </p:nvPr>
        </p:nvGraphicFramePr>
        <p:xfrm>
          <a:off x="1319213" y="5740400"/>
          <a:ext cx="5811837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9213" y="5740400"/>
                        <a:ext cx="5811837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6038850" y="53863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678C198-2DDF-492B-AEC1-BE208B306B17}" type="slidenum">
              <a:rPr lang="en-US"/>
              <a:pPr>
                <a:defRPr/>
              </a:pPr>
              <a:t>326</a:t>
            </a:fld>
            <a:endParaRPr lang="en-US" dirty="0"/>
          </a:p>
        </p:txBody>
      </p:sp>
      <p:pic>
        <p:nvPicPr>
          <p:cNvPr id="34820" name="Picture 2" descr="This is a picture of the side of the same shopping center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35052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8229600" y="3657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34818" name="Object 0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258876"/>
              </p:ext>
            </p:extLst>
          </p:nvPr>
        </p:nvGraphicFramePr>
        <p:xfrm>
          <a:off x="1204913" y="5748338"/>
          <a:ext cx="5811837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4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5748338"/>
                        <a:ext cx="5811837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3" name="Text Box 9"/>
          <p:cNvSpPr txBox="1">
            <a:spLocks noChangeArrowheads="1"/>
          </p:cNvSpPr>
          <p:nvPr/>
        </p:nvSpPr>
        <p:spPr bwMode="auto">
          <a:xfrm>
            <a:off x="5910263" y="53863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8900EA9-EDDF-4866-87A0-C7A0FC9157F8}" type="slidenum">
              <a:rPr lang="en-US"/>
              <a:pPr>
                <a:defRPr/>
              </a:pPr>
              <a:t>327</a:t>
            </a:fld>
            <a:endParaRPr lang="en-US" dirty="0"/>
          </a:p>
        </p:txBody>
      </p:sp>
      <p:pic>
        <p:nvPicPr>
          <p:cNvPr id="35844" name="Picture 2" descr="This is a picture of the back of the same shopping center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4196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76200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35842" name="Object 10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0023464"/>
              </p:ext>
            </p:extLst>
          </p:nvPr>
        </p:nvGraphicFramePr>
        <p:xfrm>
          <a:off x="1076325" y="5735638"/>
          <a:ext cx="5811838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6325" y="5735638"/>
                        <a:ext cx="5811838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Text Box 11"/>
          <p:cNvSpPr txBox="1">
            <a:spLocks noChangeArrowheads="1"/>
          </p:cNvSpPr>
          <p:nvPr/>
        </p:nvSpPr>
        <p:spPr bwMode="auto">
          <a:xfrm>
            <a:off x="5824538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  <p:sp>
        <p:nvSpPr>
          <p:cNvPr id="35848" name="Line 6"/>
          <p:cNvSpPr>
            <a:spLocks noChangeShapeType="1"/>
          </p:cNvSpPr>
          <p:nvPr/>
        </p:nvSpPr>
        <p:spPr bwMode="auto">
          <a:xfrm flipV="1">
            <a:off x="8153400" y="3581400"/>
            <a:ext cx="5334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028AAFC-ADA1-4AF5-90FD-1741E9F4EE16}" type="slidenum">
              <a:rPr lang="en-US"/>
              <a:pPr>
                <a:defRPr/>
              </a:pPr>
              <a:t>328</a:t>
            </a:fld>
            <a:endParaRPr lang="en-US" dirty="0"/>
          </a:p>
        </p:txBody>
      </p:sp>
      <p:pic>
        <p:nvPicPr>
          <p:cNvPr id="36868" name="Picture 2" descr="This is another picture of the front of the same shopping center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35814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74676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36866" name="Object 8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784737"/>
              </p:ext>
            </p:extLst>
          </p:nvPr>
        </p:nvGraphicFramePr>
        <p:xfrm>
          <a:off x="1047750" y="5735638"/>
          <a:ext cx="5811838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0" y="5735638"/>
                        <a:ext cx="5811838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Text Box 9"/>
          <p:cNvSpPr txBox="1">
            <a:spLocks noChangeArrowheads="1"/>
          </p:cNvSpPr>
          <p:nvPr/>
        </p:nvSpPr>
        <p:spPr bwMode="auto">
          <a:xfrm>
            <a:off x="5781675" y="53863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  <p:sp>
        <p:nvSpPr>
          <p:cNvPr id="36872" name="Line 6"/>
          <p:cNvSpPr>
            <a:spLocks noChangeShapeType="1"/>
          </p:cNvSpPr>
          <p:nvPr/>
        </p:nvSpPr>
        <p:spPr bwMode="auto">
          <a:xfrm flipV="1">
            <a:off x="8077200" y="3352800"/>
            <a:ext cx="2286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A5CC4D1-C7CC-4D49-9F08-26B48A2DB6DB}" type="slidenum">
              <a:rPr lang="en-US"/>
              <a:pPr>
                <a:defRPr/>
              </a:pPr>
              <a:t>329</a:t>
            </a:fld>
            <a:endParaRPr lang="en-US" dirty="0"/>
          </a:p>
        </p:txBody>
      </p:sp>
      <p:sp>
        <p:nvSpPr>
          <p:cNvPr id="37892" name="Rectangle 221"/>
          <p:cNvSpPr>
            <a:spLocks noChangeArrowheads="1"/>
          </p:cNvSpPr>
          <p:nvPr/>
        </p:nvSpPr>
        <p:spPr bwMode="auto">
          <a:xfrm>
            <a:off x="0" y="0"/>
            <a:ext cx="91440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7893" name="Group 222"/>
          <p:cNvGrpSpPr>
            <a:grpSpLocks/>
          </p:cNvGrpSpPr>
          <p:nvPr/>
        </p:nvGrpSpPr>
        <p:grpSpPr bwMode="auto">
          <a:xfrm>
            <a:off x="228600" y="38100"/>
            <a:ext cx="8645525" cy="5372100"/>
            <a:chOff x="144" y="144"/>
            <a:chExt cx="5446" cy="3384"/>
          </a:xfrm>
        </p:grpSpPr>
        <p:sp>
          <p:nvSpPr>
            <p:cNvPr id="37895" name="Line 2"/>
            <p:cNvSpPr>
              <a:spLocks noChangeShapeType="1"/>
            </p:cNvSpPr>
            <p:nvPr/>
          </p:nvSpPr>
          <p:spPr bwMode="auto">
            <a:xfrm>
              <a:off x="720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6" name="Line 3"/>
            <p:cNvSpPr>
              <a:spLocks noChangeShapeType="1"/>
            </p:cNvSpPr>
            <p:nvPr/>
          </p:nvSpPr>
          <p:spPr bwMode="auto">
            <a:xfrm>
              <a:off x="5040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7" name="Line 4"/>
            <p:cNvSpPr>
              <a:spLocks noChangeShapeType="1"/>
            </p:cNvSpPr>
            <p:nvPr/>
          </p:nvSpPr>
          <p:spPr bwMode="auto">
            <a:xfrm>
              <a:off x="720" y="912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8" name="Line 5"/>
            <p:cNvSpPr>
              <a:spLocks noChangeShapeType="1"/>
            </p:cNvSpPr>
            <p:nvPr/>
          </p:nvSpPr>
          <p:spPr bwMode="auto">
            <a:xfrm>
              <a:off x="720" y="2928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899" name="Line 6"/>
            <p:cNvSpPr>
              <a:spLocks noChangeShapeType="1"/>
            </p:cNvSpPr>
            <p:nvPr/>
          </p:nvSpPr>
          <p:spPr bwMode="auto">
            <a:xfrm>
              <a:off x="1584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00" name="Line 7"/>
            <p:cNvSpPr>
              <a:spLocks noChangeShapeType="1"/>
            </p:cNvSpPr>
            <p:nvPr/>
          </p:nvSpPr>
          <p:spPr bwMode="auto">
            <a:xfrm>
              <a:off x="2448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01" name="Group 8"/>
            <p:cNvGrpSpPr>
              <a:grpSpLocks/>
            </p:cNvGrpSpPr>
            <p:nvPr/>
          </p:nvGrpSpPr>
          <p:grpSpPr bwMode="auto">
            <a:xfrm rot="16200000" flipH="1">
              <a:off x="1368" y="2760"/>
              <a:ext cx="144" cy="192"/>
              <a:chOff x="1827" y="2496"/>
              <a:chExt cx="93" cy="96"/>
            </a:xfrm>
          </p:grpSpPr>
          <p:sp>
            <p:nvSpPr>
              <p:cNvPr id="381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109" name="Line 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2" name="Group 11"/>
            <p:cNvGrpSpPr>
              <a:grpSpLocks/>
            </p:cNvGrpSpPr>
            <p:nvPr/>
          </p:nvGrpSpPr>
          <p:grpSpPr bwMode="auto">
            <a:xfrm rot="16200000" flipH="1">
              <a:off x="2232" y="2760"/>
              <a:ext cx="144" cy="192"/>
              <a:chOff x="1827" y="2496"/>
              <a:chExt cx="93" cy="96"/>
            </a:xfrm>
          </p:grpSpPr>
          <p:sp>
            <p:nvSpPr>
              <p:cNvPr id="3810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107" name="Line 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3" name="Group 14"/>
            <p:cNvGrpSpPr>
              <a:grpSpLocks/>
            </p:cNvGrpSpPr>
            <p:nvPr/>
          </p:nvGrpSpPr>
          <p:grpSpPr bwMode="auto">
            <a:xfrm rot="16200000" flipH="1">
              <a:off x="3096" y="2760"/>
              <a:ext cx="144" cy="192"/>
              <a:chOff x="1827" y="2496"/>
              <a:chExt cx="93" cy="96"/>
            </a:xfrm>
          </p:grpSpPr>
          <p:sp>
            <p:nvSpPr>
              <p:cNvPr id="3810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105" name="Line 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4" name="Group 17"/>
            <p:cNvGrpSpPr>
              <a:grpSpLocks/>
            </p:cNvGrpSpPr>
            <p:nvPr/>
          </p:nvGrpSpPr>
          <p:grpSpPr bwMode="auto">
            <a:xfrm rot="16200000" flipH="1">
              <a:off x="3960" y="2760"/>
              <a:ext cx="144" cy="192"/>
              <a:chOff x="1827" y="2496"/>
              <a:chExt cx="93" cy="96"/>
            </a:xfrm>
          </p:grpSpPr>
          <p:sp>
            <p:nvSpPr>
              <p:cNvPr id="3810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103" name="Line 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5" name="Group 20"/>
            <p:cNvGrpSpPr>
              <a:grpSpLocks/>
            </p:cNvGrpSpPr>
            <p:nvPr/>
          </p:nvGrpSpPr>
          <p:grpSpPr bwMode="auto">
            <a:xfrm rot="16200000" flipH="1">
              <a:off x="4824" y="2760"/>
              <a:ext cx="144" cy="192"/>
              <a:chOff x="1827" y="2496"/>
              <a:chExt cx="93" cy="96"/>
            </a:xfrm>
          </p:grpSpPr>
          <p:sp>
            <p:nvSpPr>
              <p:cNvPr id="3810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101" name="Line 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6" name="Group 23"/>
            <p:cNvGrpSpPr>
              <a:grpSpLocks/>
            </p:cNvGrpSpPr>
            <p:nvPr/>
          </p:nvGrpSpPr>
          <p:grpSpPr bwMode="auto">
            <a:xfrm>
              <a:off x="1056" y="2880"/>
              <a:ext cx="240" cy="96"/>
              <a:chOff x="2112" y="3792"/>
              <a:chExt cx="192" cy="96"/>
            </a:xfrm>
          </p:grpSpPr>
          <p:grpSp>
            <p:nvGrpSpPr>
              <p:cNvPr id="38096" name="Group 2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98" name="Line 2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99" name="Line 2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97" name="Line 2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7" name="Group 28"/>
            <p:cNvGrpSpPr>
              <a:grpSpLocks/>
            </p:cNvGrpSpPr>
            <p:nvPr/>
          </p:nvGrpSpPr>
          <p:grpSpPr bwMode="auto">
            <a:xfrm>
              <a:off x="816" y="2880"/>
              <a:ext cx="240" cy="96"/>
              <a:chOff x="2112" y="3792"/>
              <a:chExt cx="192" cy="96"/>
            </a:xfrm>
          </p:grpSpPr>
          <p:grpSp>
            <p:nvGrpSpPr>
              <p:cNvPr id="38092" name="Group 2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94" name="Line 3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95" name="Line 3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93" name="Line 3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8" name="Group 33"/>
            <p:cNvGrpSpPr>
              <a:grpSpLocks/>
            </p:cNvGrpSpPr>
            <p:nvPr/>
          </p:nvGrpSpPr>
          <p:grpSpPr bwMode="auto">
            <a:xfrm>
              <a:off x="1920" y="2880"/>
              <a:ext cx="240" cy="96"/>
              <a:chOff x="2112" y="3792"/>
              <a:chExt cx="192" cy="96"/>
            </a:xfrm>
          </p:grpSpPr>
          <p:grpSp>
            <p:nvGrpSpPr>
              <p:cNvPr id="38088" name="Group 3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90" name="Line 3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91" name="Line 3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89" name="Line 3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09" name="Group 38"/>
            <p:cNvGrpSpPr>
              <a:grpSpLocks/>
            </p:cNvGrpSpPr>
            <p:nvPr/>
          </p:nvGrpSpPr>
          <p:grpSpPr bwMode="auto">
            <a:xfrm>
              <a:off x="1680" y="2880"/>
              <a:ext cx="240" cy="96"/>
              <a:chOff x="2112" y="3792"/>
              <a:chExt cx="192" cy="96"/>
            </a:xfrm>
          </p:grpSpPr>
          <p:grpSp>
            <p:nvGrpSpPr>
              <p:cNvPr id="38084" name="Group 3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86" name="Line 4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87" name="Line 4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85" name="Line 4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10" name="Group 43"/>
            <p:cNvGrpSpPr>
              <a:grpSpLocks/>
            </p:cNvGrpSpPr>
            <p:nvPr/>
          </p:nvGrpSpPr>
          <p:grpSpPr bwMode="auto">
            <a:xfrm>
              <a:off x="2784" y="2880"/>
              <a:ext cx="240" cy="96"/>
              <a:chOff x="2112" y="3792"/>
              <a:chExt cx="192" cy="96"/>
            </a:xfrm>
          </p:grpSpPr>
          <p:grpSp>
            <p:nvGrpSpPr>
              <p:cNvPr id="38080" name="Group 4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82" name="Line 4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83" name="Line 4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81" name="Line 4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11" name="Group 48"/>
            <p:cNvGrpSpPr>
              <a:grpSpLocks/>
            </p:cNvGrpSpPr>
            <p:nvPr/>
          </p:nvGrpSpPr>
          <p:grpSpPr bwMode="auto">
            <a:xfrm>
              <a:off x="2544" y="2880"/>
              <a:ext cx="240" cy="96"/>
              <a:chOff x="2112" y="3792"/>
              <a:chExt cx="192" cy="96"/>
            </a:xfrm>
          </p:grpSpPr>
          <p:grpSp>
            <p:nvGrpSpPr>
              <p:cNvPr id="38076" name="Group 4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78" name="Line 5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79" name="Line 5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77" name="Line 5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12" name="Group 53"/>
            <p:cNvGrpSpPr>
              <a:grpSpLocks/>
            </p:cNvGrpSpPr>
            <p:nvPr/>
          </p:nvGrpSpPr>
          <p:grpSpPr bwMode="auto">
            <a:xfrm>
              <a:off x="3648" y="2880"/>
              <a:ext cx="240" cy="96"/>
              <a:chOff x="2112" y="3792"/>
              <a:chExt cx="192" cy="96"/>
            </a:xfrm>
          </p:grpSpPr>
          <p:grpSp>
            <p:nvGrpSpPr>
              <p:cNvPr id="38072" name="Group 5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74" name="Line 5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75" name="Line 5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73" name="Line 5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13" name="Group 58"/>
            <p:cNvGrpSpPr>
              <a:grpSpLocks/>
            </p:cNvGrpSpPr>
            <p:nvPr/>
          </p:nvGrpSpPr>
          <p:grpSpPr bwMode="auto">
            <a:xfrm>
              <a:off x="3408" y="2880"/>
              <a:ext cx="240" cy="96"/>
              <a:chOff x="2112" y="3792"/>
              <a:chExt cx="192" cy="96"/>
            </a:xfrm>
          </p:grpSpPr>
          <p:grpSp>
            <p:nvGrpSpPr>
              <p:cNvPr id="38068" name="Group 5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70" name="Line 6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71" name="Line 6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69" name="Line 6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14" name="Group 63"/>
            <p:cNvGrpSpPr>
              <a:grpSpLocks/>
            </p:cNvGrpSpPr>
            <p:nvPr/>
          </p:nvGrpSpPr>
          <p:grpSpPr bwMode="auto">
            <a:xfrm>
              <a:off x="4272" y="2880"/>
              <a:ext cx="480" cy="96"/>
              <a:chOff x="4272" y="2880"/>
              <a:chExt cx="480" cy="96"/>
            </a:xfrm>
          </p:grpSpPr>
          <p:grpSp>
            <p:nvGrpSpPr>
              <p:cNvPr id="38058" name="Group 64"/>
              <p:cNvGrpSpPr>
                <a:grpSpLocks/>
              </p:cNvGrpSpPr>
              <p:nvPr/>
            </p:nvGrpSpPr>
            <p:grpSpPr bwMode="auto">
              <a:xfrm>
                <a:off x="4512" y="2880"/>
                <a:ext cx="240" cy="96"/>
                <a:chOff x="2112" y="3792"/>
                <a:chExt cx="192" cy="96"/>
              </a:xfrm>
            </p:grpSpPr>
            <p:grpSp>
              <p:nvGrpSpPr>
                <p:cNvPr id="38064" name="Group 65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806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8067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8065" name="Line 68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8059" name="Group 69"/>
              <p:cNvGrpSpPr>
                <a:grpSpLocks/>
              </p:cNvGrpSpPr>
              <p:nvPr/>
            </p:nvGrpSpPr>
            <p:grpSpPr bwMode="auto">
              <a:xfrm>
                <a:off x="4272" y="2880"/>
                <a:ext cx="240" cy="96"/>
                <a:chOff x="2112" y="3792"/>
                <a:chExt cx="192" cy="96"/>
              </a:xfrm>
            </p:grpSpPr>
            <p:grpSp>
              <p:nvGrpSpPr>
                <p:cNvPr id="38060" name="Group 70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8062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8063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8061" name="Line 73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37915" name="Group 74"/>
            <p:cNvGrpSpPr>
              <a:grpSpLocks/>
            </p:cNvGrpSpPr>
            <p:nvPr/>
          </p:nvGrpSpPr>
          <p:grpSpPr bwMode="auto">
            <a:xfrm rot="5400000">
              <a:off x="4980" y="2724"/>
              <a:ext cx="120" cy="96"/>
              <a:chOff x="2112" y="3792"/>
              <a:chExt cx="192" cy="96"/>
            </a:xfrm>
          </p:grpSpPr>
          <p:grpSp>
            <p:nvGrpSpPr>
              <p:cNvPr id="38054" name="Group 7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56" name="Line 7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57" name="Line 7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55" name="Line 7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16" name="Group 79"/>
            <p:cNvGrpSpPr>
              <a:grpSpLocks/>
            </p:cNvGrpSpPr>
            <p:nvPr/>
          </p:nvGrpSpPr>
          <p:grpSpPr bwMode="auto">
            <a:xfrm rot="5400000">
              <a:off x="4980" y="2604"/>
              <a:ext cx="120" cy="96"/>
              <a:chOff x="2112" y="3792"/>
              <a:chExt cx="192" cy="96"/>
            </a:xfrm>
          </p:grpSpPr>
          <p:grpSp>
            <p:nvGrpSpPr>
              <p:cNvPr id="38050" name="Group 80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52" name="Line 8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53" name="Line 8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51" name="Line 83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17" name="Group 84"/>
            <p:cNvGrpSpPr>
              <a:grpSpLocks/>
            </p:cNvGrpSpPr>
            <p:nvPr/>
          </p:nvGrpSpPr>
          <p:grpSpPr bwMode="auto">
            <a:xfrm rot="5400000">
              <a:off x="4980" y="2484"/>
              <a:ext cx="120" cy="96"/>
              <a:chOff x="2112" y="3792"/>
              <a:chExt cx="192" cy="96"/>
            </a:xfrm>
          </p:grpSpPr>
          <p:grpSp>
            <p:nvGrpSpPr>
              <p:cNvPr id="38046" name="Group 8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38048" name="Line 8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49" name="Line 8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47" name="Line 8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18" name="Group 89"/>
            <p:cNvGrpSpPr>
              <a:grpSpLocks/>
            </p:cNvGrpSpPr>
            <p:nvPr/>
          </p:nvGrpSpPr>
          <p:grpSpPr bwMode="auto">
            <a:xfrm>
              <a:off x="672" y="2352"/>
              <a:ext cx="96" cy="480"/>
              <a:chOff x="672" y="2472"/>
              <a:chExt cx="96" cy="360"/>
            </a:xfrm>
          </p:grpSpPr>
          <p:grpSp>
            <p:nvGrpSpPr>
              <p:cNvPr id="38031" name="Group 90"/>
              <p:cNvGrpSpPr>
                <a:grpSpLocks/>
              </p:cNvGrpSpPr>
              <p:nvPr/>
            </p:nvGrpSpPr>
            <p:grpSpPr bwMode="auto">
              <a:xfrm rot="5400000">
                <a:off x="660" y="2724"/>
                <a:ext cx="120" cy="96"/>
                <a:chOff x="2112" y="3792"/>
                <a:chExt cx="192" cy="96"/>
              </a:xfrm>
            </p:grpSpPr>
            <p:grpSp>
              <p:nvGrpSpPr>
                <p:cNvPr id="38042" name="Group 9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8044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8045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8043" name="Line 9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8032" name="Group 95"/>
              <p:cNvGrpSpPr>
                <a:grpSpLocks/>
              </p:cNvGrpSpPr>
              <p:nvPr/>
            </p:nvGrpSpPr>
            <p:grpSpPr bwMode="auto">
              <a:xfrm rot="5400000">
                <a:off x="660" y="2604"/>
                <a:ext cx="120" cy="96"/>
                <a:chOff x="2112" y="3792"/>
                <a:chExt cx="192" cy="96"/>
              </a:xfrm>
            </p:grpSpPr>
            <p:grpSp>
              <p:nvGrpSpPr>
                <p:cNvPr id="38038" name="Group 96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8040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8041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8039" name="Line 99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8033" name="Group 100"/>
              <p:cNvGrpSpPr>
                <a:grpSpLocks/>
              </p:cNvGrpSpPr>
              <p:nvPr/>
            </p:nvGrpSpPr>
            <p:grpSpPr bwMode="auto">
              <a:xfrm rot="5400000">
                <a:off x="660" y="2484"/>
                <a:ext cx="120" cy="96"/>
                <a:chOff x="2112" y="3792"/>
                <a:chExt cx="192" cy="96"/>
              </a:xfrm>
            </p:grpSpPr>
            <p:grpSp>
              <p:nvGrpSpPr>
                <p:cNvPr id="38034" name="Group 10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38036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8037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8035" name="Line 10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37919" name="Group 105"/>
            <p:cNvGrpSpPr>
              <a:grpSpLocks/>
            </p:cNvGrpSpPr>
            <p:nvPr/>
          </p:nvGrpSpPr>
          <p:grpSpPr bwMode="auto">
            <a:xfrm rot="5400000">
              <a:off x="792" y="744"/>
              <a:ext cx="144" cy="192"/>
              <a:chOff x="1827" y="2496"/>
              <a:chExt cx="93" cy="96"/>
            </a:xfrm>
          </p:grpSpPr>
          <p:sp>
            <p:nvSpPr>
              <p:cNvPr id="3802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30" name="Line 10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0" name="Group 108"/>
            <p:cNvGrpSpPr>
              <a:grpSpLocks/>
            </p:cNvGrpSpPr>
            <p:nvPr/>
          </p:nvGrpSpPr>
          <p:grpSpPr bwMode="auto">
            <a:xfrm rot="5400000">
              <a:off x="1368" y="744"/>
              <a:ext cx="144" cy="192"/>
              <a:chOff x="1827" y="2496"/>
              <a:chExt cx="93" cy="96"/>
            </a:xfrm>
          </p:grpSpPr>
          <p:sp>
            <p:nvSpPr>
              <p:cNvPr id="3802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28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1" name="Group 111"/>
            <p:cNvGrpSpPr>
              <a:grpSpLocks/>
            </p:cNvGrpSpPr>
            <p:nvPr/>
          </p:nvGrpSpPr>
          <p:grpSpPr bwMode="auto">
            <a:xfrm rot="16200000" flipH="1">
              <a:off x="2232" y="744"/>
              <a:ext cx="144" cy="192"/>
              <a:chOff x="1827" y="2496"/>
              <a:chExt cx="93" cy="96"/>
            </a:xfrm>
          </p:grpSpPr>
          <p:sp>
            <p:nvSpPr>
              <p:cNvPr id="3802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26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2" name="Group 114"/>
            <p:cNvGrpSpPr>
              <a:grpSpLocks/>
            </p:cNvGrpSpPr>
            <p:nvPr/>
          </p:nvGrpSpPr>
          <p:grpSpPr bwMode="auto">
            <a:xfrm rot="5400000">
              <a:off x="2520" y="744"/>
              <a:ext cx="144" cy="192"/>
              <a:chOff x="1827" y="2496"/>
              <a:chExt cx="93" cy="96"/>
            </a:xfrm>
          </p:grpSpPr>
          <p:sp>
            <p:nvSpPr>
              <p:cNvPr id="3802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24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3" name="Group 117"/>
            <p:cNvGrpSpPr>
              <a:grpSpLocks/>
            </p:cNvGrpSpPr>
            <p:nvPr/>
          </p:nvGrpSpPr>
          <p:grpSpPr bwMode="auto">
            <a:xfrm rot="16200000" flipH="1">
              <a:off x="4536" y="744"/>
              <a:ext cx="144" cy="192"/>
              <a:chOff x="1827" y="2496"/>
              <a:chExt cx="93" cy="96"/>
            </a:xfrm>
          </p:grpSpPr>
          <p:sp>
            <p:nvSpPr>
              <p:cNvPr id="3802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22" name="Line 1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7924" name="Group 120"/>
            <p:cNvGrpSpPr>
              <a:grpSpLocks/>
            </p:cNvGrpSpPr>
            <p:nvPr/>
          </p:nvGrpSpPr>
          <p:grpSpPr bwMode="auto">
            <a:xfrm rot="16200000" flipH="1">
              <a:off x="3672" y="744"/>
              <a:ext cx="144" cy="192"/>
              <a:chOff x="1827" y="2496"/>
              <a:chExt cx="93" cy="96"/>
            </a:xfrm>
          </p:grpSpPr>
          <p:sp>
            <p:nvSpPr>
              <p:cNvPr id="3801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20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25" name="Line 123"/>
            <p:cNvSpPr>
              <a:spLocks noChangeShapeType="1"/>
            </p:cNvSpPr>
            <p:nvPr/>
          </p:nvSpPr>
          <p:spPr bwMode="auto">
            <a:xfrm>
              <a:off x="1152" y="9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26" name="Line 124"/>
            <p:cNvSpPr>
              <a:spLocks noChangeShapeType="1"/>
            </p:cNvSpPr>
            <p:nvPr/>
          </p:nvSpPr>
          <p:spPr bwMode="auto">
            <a:xfrm>
              <a:off x="1152" y="12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27" name="Group 125"/>
            <p:cNvGrpSpPr>
              <a:grpSpLocks/>
            </p:cNvGrpSpPr>
            <p:nvPr/>
          </p:nvGrpSpPr>
          <p:grpSpPr bwMode="auto">
            <a:xfrm flipH="1">
              <a:off x="1152" y="1296"/>
              <a:ext cx="240" cy="432"/>
              <a:chOff x="1624" y="344"/>
              <a:chExt cx="264" cy="528"/>
            </a:xfrm>
          </p:grpSpPr>
          <p:sp>
            <p:nvSpPr>
              <p:cNvPr id="38009" name="Rectangle 126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8010" name="Rectangle 127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8011" name="Group 128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3801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18" name="Line 13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8012" name="Group 131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3801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16" name="Line 13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13" name="Text Box 134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38014" name="Text Box 135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7928" name="Text Box 136"/>
            <p:cNvSpPr txBox="1">
              <a:spLocks noChangeArrowheads="1"/>
            </p:cNvSpPr>
            <p:nvPr/>
          </p:nvSpPr>
          <p:spPr bwMode="auto">
            <a:xfrm>
              <a:off x="1090" y="100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Mechanical Room</a:t>
              </a:r>
            </a:p>
          </p:txBody>
        </p:sp>
        <p:sp>
          <p:nvSpPr>
            <p:cNvPr id="37929" name="Text Box 137"/>
            <p:cNvSpPr txBox="1">
              <a:spLocks noChangeArrowheads="1"/>
            </p:cNvSpPr>
            <p:nvPr/>
          </p:nvSpPr>
          <p:spPr bwMode="auto">
            <a:xfrm>
              <a:off x="1776" y="249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Insurance Office</a:t>
              </a:r>
            </a:p>
          </p:txBody>
        </p:sp>
        <p:sp>
          <p:nvSpPr>
            <p:cNvPr id="37930" name="Line 138"/>
            <p:cNvSpPr>
              <a:spLocks noChangeShapeType="1"/>
            </p:cNvSpPr>
            <p:nvPr/>
          </p:nvSpPr>
          <p:spPr bwMode="auto">
            <a:xfrm>
              <a:off x="720" y="23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31" name="Line 139"/>
            <p:cNvSpPr>
              <a:spLocks noChangeShapeType="1"/>
            </p:cNvSpPr>
            <p:nvPr/>
          </p:nvSpPr>
          <p:spPr bwMode="auto">
            <a:xfrm>
              <a:off x="864" y="1296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32" name="Line 140"/>
            <p:cNvSpPr>
              <a:spLocks noChangeShapeType="1"/>
            </p:cNvSpPr>
            <p:nvPr/>
          </p:nvSpPr>
          <p:spPr bwMode="auto">
            <a:xfrm>
              <a:off x="720" y="12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33" name="Group 141"/>
            <p:cNvGrpSpPr>
              <a:grpSpLocks/>
            </p:cNvGrpSpPr>
            <p:nvPr/>
          </p:nvGrpSpPr>
          <p:grpSpPr bwMode="auto">
            <a:xfrm rot="5400000">
              <a:off x="720" y="1200"/>
              <a:ext cx="96" cy="96"/>
              <a:chOff x="1827" y="2496"/>
              <a:chExt cx="93" cy="96"/>
            </a:xfrm>
          </p:grpSpPr>
          <p:sp>
            <p:nvSpPr>
              <p:cNvPr id="3800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08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934" name="Text Box 144"/>
            <p:cNvSpPr txBox="1">
              <a:spLocks noChangeArrowheads="1"/>
            </p:cNvSpPr>
            <p:nvPr/>
          </p:nvSpPr>
          <p:spPr bwMode="auto">
            <a:xfrm>
              <a:off x="624" y="960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Storage Office</a:t>
              </a:r>
            </a:p>
          </p:txBody>
        </p:sp>
        <p:sp>
          <p:nvSpPr>
            <p:cNvPr id="37935" name="Text Box 145"/>
            <p:cNvSpPr txBox="1">
              <a:spLocks noChangeArrowheads="1"/>
            </p:cNvSpPr>
            <p:nvPr/>
          </p:nvSpPr>
          <p:spPr bwMode="auto">
            <a:xfrm>
              <a:off x="768" y="172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Service Counter</a:t>
              </a:r>
            </a:p>
          </p:txBody>
        </p:sp>
        <p:sp>
          <p:nvSpPr>
            <p:cNvPr id="37936" name="Text Box 146"/>
            <p:cNvSpPr txBox="1">
              <a:spLocks noChangeArrowheads="1"/>
            </p:cNvSpPr>
            <p:nvPr/>
          </p:nvSpPr>
          <p:spPr bwMode="auto">
            <a:xfrm>
              <a:off x="912" y="220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Open Dining Area</a:t>
              </a:r>
            </a:p>
          </p:txBody>
        </p:sp>
        <p:sp>
          <p:nvSpPr>
            <p:cNvPr id="37937" name="Text Box 147"/>
            <p:cNvSpPr txBox="1">
              <a:spLocks noChangeArrowheads="1"/>
            </p:cNvSpPr>
            <p:nvPr/>
          </p:nvSpPr>
          <p:spPr bwMode="auto">
            <a:xfrm>
              <a:off x="864" y="2496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Sandwich Shop</a:t>
              </a:r>
            </a:p>
          </p:txBody>
        </p:sp>
        <p:grpSp>
          <p:nvGrpSpPr>
            <p:cNvPr id="37938" name="Group 148"/>
            <p:cNvGrpSpPr>
              <a:grpSpLocks/>
            </p:cNvGrpSpPr>
            <p:nvPr/>
          </p:nvGrpSpPr>
          <p:grpSpPr bwMode="auto">
            <a:xfrm flipH="1">
              <a:off x="1584" y="912"/>
              <a:ext cx="240" cy="432"/>
              <a:chOff x="1624" y="344"/>
              <a:chExt cx="264" cy="528"/>
            </a:xfrm>
          </p:grpSpPr>
          <p:sp>
            <p:nvSpPr>
              <p:cNvPr id="37997" name="Rectangle 149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998" name="Rectangle 150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7999" name="Group 151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3800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06" name="Line 15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8000" name="Group 154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3800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004" name="Line 15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8001" name="Text Box 157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38002" name="Text Box 158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7939" name="Rectangle 159"/>
            <p:cNvSpPr>
              <a:spLocks noChangeArrowheads="1"/>
            </p:cNvSpPr>
            <p:nvPr/>
          </p:nvSpPr>
          <p:spPr bwMode="auto">
            <a:xfrm>
              <a:off x="1872" y="2352"/>
              <a:ext cx="57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940" name="Text Box 160"/>
            <p:cNvSpPr txBox="1">
              <a:spLocks noChangeArrowheads="1"/>
            </p:cNvSpPr>
            <p:nvPr/>
          </p:nvSpPr>
          <p:spPr bwMode="auto">
            <a:xfrm>
              <a:off x="1872" y="1056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Coffee Area</a:t>
              </a:r>
            </a:p>
          </p:txBody>
        </p:sp>
        <p:sp>
          <p:nvSpPr>
            <p:cNvPr id="37941" name="Text Box 161"/>
            <p:cNvSpPr txBox="1">
              <a:spLocks noChangeArrowheads="1"/>
            </p:cNvSpPr>
            <p:nvPr/>
          </p:nvSpPr>
          <p:spPr bwMode="auto">
            <a:xfrm>
              <a:off x="1872" y="2208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Reception</a:t>
              </a:r>
            </a:p>
          </p:txBody>
        </p:sp>
        <p:sp>
          <p:nvSpPr>
            <p:cNvPr id="37942" name="Text Box 162"/>
            <p:cNvSpPr txBox="1">
              <a:spLocks noChangeArrowheads="1"/>
            </p:cNvSpPr>
            <p:nvPr/>
          </p:nvSpPr>
          <p:spPr bwMode="auto">
            <a:xfrm>
              <a:off x="1728" y="1584"/>
              <a:ext cx="5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Partitioned Cubicles</a:t>
              </a:r>
            </a:p>
          </p:txBody>
        </p:sp>
        <p:sp>
          <p:nvSpPr>
            <p:cNvPr id="37943" name="Line 163"/>
            <p:cNvSpPr>
              <a:spLocks noChangeShapeType="1"/>
            </p:cNvSpPr>
            <p:nvPr/>
          </p:nvSpPr>
          <p:spPr bwMode="auto">
            <a:xfrm>
              <a:off x="1584" y="158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44" name="Line 164"/>
            <p:cNvSpPr>
              <a:spLocks noChangeShapeType="1"/>
            </p:cNvSpPr>
            <p:nvPr/>
          </p:nvSpPr>
          <p:spPr bwMode="auto">
            <a:xfrm>
              <a:off x="1584" y="18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45" name="Line 165"/>
            <p:cNvSpPr>
              <a:spLocks noChangeShapeType="1"/>
            </p:cNvSpPr>
            <p:nvPr/>
          </p:nvSpPr>
          <p:spPr bwMode="auto">
            <a:xfrm>
              <a:off x="1584" y="13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46" name="Line 166"/>
            <p:cNvSpPr>
              <a:spLocks noChangeShapeType="1"/>
            </p:cNvSpPr>
            <p:nvPr/>
          </p:nvSpPr>
          <p:spPr bwMode="auto">
            <a:xfrm>
              <a:off x="1584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47" name="Line 167"/>
            <p:cNvSpPr>
              <a:spLocks noChangeShapeType="1"/>
            </p:cNvSpPr>
            <p:nvPr/>
          </p:nvSpPr>
          <p:spPr bwMode="auto">
            <a:xfrm>
              <a:off x="2160" y="158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48" name="Line 168"/>
            <p:cNvSpPr>
              <a:spLocks noChangeShapeType="1"/>
            </p:cNvSpPr>
            <p:nvPr/>
          </p:nvSpPr>
          <p:spPr bwMode="auto">
            <a:xfrm>
              <a:off x="2160" y="18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49" name="Line 169"/>
            <p:cNvSpPr>
              <a:spLocks noChangeShapeType="1"/>
            </p:cNvSpPr>
            <p:nvPr/>
          </p:nvSpPr>
          <p:spPr bwMode="auto">
            <a:xfrm>
              <a:off x="2160" y="13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50" name="Line 170"/>
            <p:cNvSpPr>
              <a:spLocks noChangeShapeType="1"/>
            </p:cNvSpPr>
            <p:nvPr/>
          </p:nvSpPr>
          <p:spPr bwMode="auto">
            <a:xfrm>
              <a:off x="2160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51" name="Line 171"/>
            <p:cNvSpPr>
              <a:spLocks noChangeShapeType="1"/>
            </p:cNvSpPr>
            <p:nvPr/>
          </p:nvSpPr>
          <p:spPr bwMode="auto">
            <a:xfrm>
              <a:off x="2448" y="1488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52" name="Line 172"/>
            <p:cNvSpPr>
              <a:spLocks noChangeShapeType="1"/>
            </p:cNvSpPr>
            <p:nvPr/>
          </p:nvSpPr>
          <p:spPr bwMode="auto">
            <a:xfrm>
              <a:off x="3456" y="912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7953" name="Group 173"/>
            <p:cNvGrpSpPr>
              <a:grpSpLocks/>
            </p:cNvGrpSpPr>
            <p:nvPr/>
          </p:nvGrpSpPr>
          <p:grpSpPr bwMode="auto">
            <a:xfrm>
              <a:off x="3936" y="912"/>
              <a:ext cx="240" cy="432"/>
              <a:chOff x="1624" y="344"/>
              <a:chExt cx="264" cy="528"/>
            </a:xfrm>
          </p:grpSpPr>
          <p:sp>
            <p:nvSpPr>
              <p:cNvPr id="37987" name="Rectangle 17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988" name="Rectangle 17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7989" name="Group 17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3799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96" name="Line 17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7990" name="Group 17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3799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94" name="Line 18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991" name="Text Box 18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37992" name="Text Box 18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37954" name="Group 184"/>
            <p:cNvGrpSpPr>
              <a:grpSpLocks/>
            </p:cNvGrpSpPr>
            <p:nvPr/>
          </p:nvGrpSpPr>
          <p:grpSpPr bwMode="auto">
            <a:xfrm>
              <a:off x="3024" y="1392"/>
              <a:ext cx="336" cy="96"/>
              <a:chOff x="3696" y="2016"/>
              <a:chExt cx="384" cy="155"/>
            </a:xfrm>
          </p:grpSpPr>
          <p:grpSp>
            <p:nvGrpSpPr>
              <p:cNvPr id="37981" name="Group 185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3798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86" name="Line 18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7982" name="Group 188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3798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84" name="Line 19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37955" name="Text Box 191"/>
            <p:cNvSpPr txBox="1">
              <a:spLocks noChangeArrowheads="1"/>
            </p:cNvSpPr>
            <p:nvPr/>
          </p:nvSpPr>
          <p:spPr bwMode="auto">
            <a:xfrm>
              <a:off x="4128" y="2400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37956" name="Text Box 192"/>
            <p:cNvSpPr txBox="1">
              <a:spLocks noChangeArrowheads="1"/>
            </p:cNvSpPr>
            <p:nvPr/>
          </p:nvSpPr>
          <p:spPr bwMode="auto">
            <a:xfrm>
              <a:off x="2688" y="1104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</a:t>
              </a:r>
            </a:p>
          </p:txBody>
        </p:sp>
        <p:grpSp>
          <p:nvGrpSpPr>
            <p:cNvPr id="37957" name="Group 193"/>
            <p:cNvGrpSpPr>
              <a:grpSpLocks/>
            </p:cNvGrpSpPr>
            <p:nvPr/>
          </p:nvGrpSpPr>
          <p:grpSpPr bwMode="auto">
            <a:xfrm>
              <a:off x="4800" y="912"/>
              <a:ext cx="240" cy="432"/>
              <a:chOff x="1624" y="344"/>
              <a:chExt cx="264" cy="528"/>
            </a:xfrm>
          </p:grpSpPr>
          <p:sp>
            <p:nvSpPr>
              <p:cNvPr id="37971" name="Rectangle 19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972" name="Rectangle 19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7973" name="Group 19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3797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80" name="Line 19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37974" name="Group 19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3797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978" name="Line 20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975" name="Text Box 20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37976" name="Text Box 20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7958" name="Line 204"/>
            <p:cNvSpPr>
              <a:spLocks noChangeShapeType="1"/>
            </p:cNvSpPr>
            <p:nvPr/>
          </p:nvSpPr>
          <p:spPr bwMode="auto">
            <a:xfrm>
              <a:off x="720" y="3216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59" name="Line 205"/>
            <p:cNvSpPr>
              <a:spLocks noChangeShapeType="1"/>
            </p:cNvSpPr>
            <p:nvPr/>
          </p:nvSpPr>
          <p:spPr bwMode="auto">
            <a:xfrm>
              <a:off x="720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60" name="Line 206"/>
            <p:cNvSpPr>
              <a:spLocks noChangeShapeType="1"/>
            </p:cNvSpPr>
            <p:nvPr/>
          </p:nvSpPr>
          <p:spPr bwMode="auto">
            <a:xfrm>
              <a:off x="5040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61" name="Text Box 207"/>
            <p:cNvSpPr txBox="1">
              <a:spLocks noChangeArrowheads="1"/>
            </p:cNvSpPr>
            <p:nvPr/>
          </p:nvSpPr>
          <p:spPr bwMode="auto">
            <a:xfrm>
              <a:off x="2448" y="3024"/>
              <a:ext cx="9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Covered Walkway</a:t>
              </a:r>
            </a:p>
          </p:txBody>
        </p:sp>
        <p:sp>
          <p:nvSpPr>
            <p:cNvPr id="37962" name="Line 208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63" name="Line 209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964" name="Text Box 210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37965" name="Text Box 211"/>
            <p:cNvSpPr txBox="1">
              <a:spLocks noChangeArrowheads="1"/>
            </p:cNvSpPr>
            <p:nvPr/>
          </p:nvSpPr>
          <p:spPr bwMode="auto">
            <a:xfrm>
              <a:off x="2976" y="2400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37966" name="Text Box 212"/>
            <p:cNvSpPr txBox="1">
              <a:spLocks noChangeArrowheads="1"/>
            </p:cNvSpPr>
            <p:nvPr/>
          </p:nvSpPr>
          <p:spPr bwMode="auto">
            <a:xfrm>
              <a:off x="2784" y="3312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37967" name="Text Box 213"/>
            <p:cNvSpPr txBox="1">
              <a:spLocks noChangeArrowheads="1"/>
            </p:cNvSpPr>
            <p:nvPr/>
          </p:nvSpPr>
          <p:spPr bwMode="auto">
            <a:xfrm>
              <a:off x="144" y="1872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37968" name="Text Box 214"/>
            <p:cNvSpPr txBox="1">
              <a:spLocks noChangeArrowheads="1"/>
            </p:cNvSpPr>
            <p:nvPr/>
          </p:nvSpPr>
          <p:spPr bwMode="auto">
            <a:xfrm>
              <a:off x="2784" y="480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37969" name="Text Box 215"/>
            <p:cNvSpPr txBox="1">
              <a:spLocks noChangeArrowheads="1"/>
            </p:cNvSpPr>
            <p:nvPr/>
          </p:nvSpPr>
          <p:spPr bwMode="auto">
            <a:xfrm>
              <a:off x="5136" y="182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37970" name="Oval 217"/>
            <p:cNvSpPr>
              <a:spLocks noChangeArrowheads="1"/>
            </p:cNvSpPr>
            <p:nvPr/>
          </p:nvSpPr>
          <p:spPr bwMode="auto">
            <a:xfrm>
              <a:off x="816" y="1392"/>
              <a:ext cx="144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37890" name="Object 0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9714901"/>
              </p:ext>
            </p:extLst>
          </p:nvPr>
        </p:nvGraphicFramePr>
        <p:xfrm>
          <a:off x="966788" y="5762625"/>
          <a:ext cx="5811837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6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788" y="5762625"/>
                        <a:ext cx="5811837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4" name="Text Box 219"/>
          <p:cNvSpPr txBox="1">
            <a:spLocks noChangeArrowheads="1"/>
          </p:cNvSpPr>
          <p:nvPr/>
        </p:nvSpPr>
        <p:spPr bwMode="auto">
          <a:xfrm>
            <a:off x="5681663" y="53816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932DB08-2459-4E01-9A90-EAA2A516C4AF}" type="slidenum">
              <a:rPr lang="en-US"/>
              <a:pPr>
                <a:defRPr/>
              </a:pPr>
              <a:t>330</a:t>
            </a:fld>
            <a:endParaRPr lang="en-US" dirty="0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SHOPPING CENTER--</a:t>
            </a:r>
            <a:br>
              <a:rPr lang="en-US" sz="4400" dirty="0" smtClean="0"/>
            </a:br>
            <a:r>
              <a:rPr lang="en-US" sz="4400" dirty="0" smtClean="0"/>
              <a:t>4th ITERATION (cont'd)</a:t>
            </a:r>
          </a:p>
        </p:txBody>
      </p:sp>
      <p:graphicFrame>
        <p:nvGraphicFramePr>
          <p:cNvPr id="38914" name="Object 4" descr="This is a picture of the burn time clock showing 17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3732694787"/>
              </p:ext>
            </p:extLst>
          </p:nvPr>
        </p:nvGraphicFramePr>
        <p:xfrm>
          <a:off x="1219200" y="32004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0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2004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553200" y="28194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4491D65-CFB8-4D00-AD02-4C036A91A6DF}" type="slidenum">
              <a:rPr lang="en-US"/>
              <a:pPr>
                <a:defRPr/>
              </a:pPr>
              <a:t>331</a:t>
            </a:fld>
            <a:endParaRPr lang="en-US" dirty="0"/>
          </a:p>
        </p:txBody>
      </p:sp>
      <p:pic>
        <p:nvPicPr>
          <p:cNvPr id="39940" name="Picture 2" descr="This is a picture of the front of the same shopping center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42672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39938" name="Object 4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920049"/>
              </p:ext>
            </p:extLst>
          </p:nvPr>
        </p:nvGraphicFramePr>
        <p:xfrm>
          <a:off x="1033463" y="5746750"/>
          <a:ext cx="5805487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4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5746750"/>
                        <a:ext cx="5805487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2" name="Text Box 5"/>
          <p:cNvSpPr txBox="1">
            <a:spLocks noChangeArrowheads="1"/>
          </p:cNvSpPr>
          <p:nvPr/>
        </p:nvSpPr>
        <p:spPr bwMode="auto">
          <a:xfrm>
            <a:off x="5748338" y="53816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EFBFB6A-BEE7-49EE-A21A-271687A8FD58}" type="slidenum">
              <a:rPr lang="en-US"/>
              <a:pPr>
                <a:defRPr/>
              </a:pPr>
              <a:t>332</a:t>
            </a:fld>
            <a:endParaRPr lang="en-US" dirty="0"/>
          </a:p>
        </p:txBody>
      </p:sp>
      <p:pic>
        <p:nvPicPr>
          <p:cNvPr id="40964" name="Picture 2" descr="This is a picture of the side of the same shopping center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5052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8229600" y="3733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40962" name="Object 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098831"/>
              </p:ext>
            </p:extLst>
          </p:nvPr>
        </p:nvGraphicFramePr>
        <p:xfrm>
          <a:off x="1033463" y="5746750"/>
          <a:ext cx="5805487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8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5746750"/>
                        <a:ext cx="5805487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5762625" y="53959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0067809-F204-4949-8012-B928C75FFF2C}" type="slidenum">
              <a:rPr lang="en-US"/>
              <a:pPr>
                <a:defRPr/>
              </a:pPr>
              <a:t>333</a:t>
            </a:fld>
            <a:endParaRPr lang="en-US" dirty="0"/>
          </a:p>
        </p:txBody>
      </p:sp>
      <p:pic>
        <p:nvPicPr>
          <p:cNvPr id="41988" name="Picture 2" descr="This is a picture of the back of the same shopping center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3"/>
          <p:cNvSpPr txBox="1">
            <a:spLocks noChangeArrowheads="1"/>
          </p:cNvSpPr>
          <p:nvPr/>
        </p:nvSpPr>
        <p:spPr bwMode="auto">
          <a:xfrm>
            <a:off x="44196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76200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41986" name="Object 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213890"/>
              </p:ext>
            </p:extLst>
          </p:nvPr>
        </p:nvGraphicFramePr>
        <p:xfrm>
          <a:off x="1276350" y="5746750"/>
          <a:ext cx="5805488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350" y="5746750"/>
                        <a:ext cx="5805488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6005513" y="53816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  <p:sp>
        <p:nvSpPr>
          <p:cNvPr id="41992" name="Line 6"/>
          <p:cNvSpPr>
            <a:spLocks noChangeShapeType="1"/>
          </p:cNvSpPr>
          <p:nvPr/>
        </p:nvSpPr>
        <p:spPr bwMode="auto">
          <a:xfrm flipV="1">
            <a:off x="8077200" y="3581400"/>
            <a:ext cx="6096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03DFC09-E665-4516-A3E6-EE687BFECF0B}" type="slidenum">
              <a:rPr lang="en-US"/>
              <a:pPr>
                <a:defRPr/>
              </a:pPr>
              <a:t>334</a:t>
            </a:fld>
            <a:endParaRPr lang="en-US" dirty="0"/>
          </a:p>
        </p:txBody>
      </p:sp>
      <p:pic>
        <p:nvPicPr>
          <p:cNvPr id="43012" name="Picture 2" descr="This is another picture of the front of the same shopping center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35814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74676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43010" name="Object 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8439693"/>
              </p:ext>
            </p:extLst>
          </p:nvPr>
        </p:nvGraphicFramePr>
        <p:xfrm>
          <a:off x="1004888" y="5756275"/>
          <a:ext cx="5805487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888" y="5756275"/>
                        <a:ext cx="5805487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5" name="Text Box 8"/>
          <p:cNvSpPr txBox="1">
            <a:spLocks noChangeArrowheads="1"/>
          </p:cNvSpPr>
          <p:nvPr/>
        </p:nvSpPr>
        <p:spPr bwMode="auto">
          <a:xfrm>
            <a:off x="5734050" y="53959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  <p:sp>
        <p:nvSpPr>
          <p:cNvPr id="43016" name="Line 6"/>
          <p:cNvSpPr>
            <a:spLocks noChangeShapeType="1"/>
          </p:cNvSpPr>
          <p:nvPr/>
        </p:nvSpPr>
        <p:spPr bwMode="auto">
          <a:xfrm flipV="1">
            <a:off x="7772400" y="3352800"/>
            <a:ext cx="533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8" descr="This is a picture of the back of the same shopping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49023FE-5E11-4853-97B1-D764062CFF29}" type="slidenum">
              <a:rPr lang="en-US"/>
              <a:pPr>
                <a:defRPr/>
              </a:pPr>
              <a:t>290</a:t>
            </a:fld>
            <a:endParaRPr lang="en-US" dirty="0"/>
          </a:p>
        </p:txBody>
      </p:sp>
      <p:sp>
        <p:nvSpPr>
          <p:cNvPr id="61444" name="Text Box 3"/>
          <p:cNvSpPr txBox="1">
            <a:spLocks noChangeArrowheads="1"/>
          </p:cNvSpPr>
          <p:nvPr/>
        </p:nvSpPr>
        <p:spPr bwMode="auto">
          <a:xfrm>
            <a:off x="2971800" y="5334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61445" name="Line 4"/>
          <p:cNvSpPr>
            <a:spLocks noChangeShapeType="1"/>
          </p:cNvSpPr>
          <p:nvPr/>
        </p:nvSpPr>
        <p:spPr bwMode="auto">
          <a:xfrm flipH="1" flipV="1">
            <a:off x="3429000" y="44958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46" name="Text Box 5"/>
          <p:cNvSpPr txBox="1">
            <a:spLocks noChangeArrowheads="1"/>
          </p:cNvSpPr>
          <p:nvPr/>
        </p:nvSpPr>
        <p:spPr bwMode="auto">
          <a:xfrm>
            <a:off x="8204200" y="5334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61447" name="Line 6"/>
          <p:cNvSpPr>
            <a:spLocks noChangeShapeType="1"/>
          </p:cNvSpPr>
          <p:nvPr/>
        </p:nvSpPr>
        <p:spPr bwMode="auto">
          <a:xfrm flipV="1">
            <a:off x="8458200" y="4495800"/>
            <a:ext cx="30480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0070B07-D189-4D0D-A4FE-F6F3A662A78D}" type="slidenum">
              <a:rPr lang="en-US"/>
              <a:pPr>
                <a:defRPr/>
              </a:pPr>
              <a:t>335</a:t>
            </a:fld>
            <a:endParaRPr lang="en-US" dirty="0"/>
          </a:p>
        </p:txBody>
      </p:sp>
      <p:sp>
        <p:nvSpPr>
          <p:cNvPr id="44036" name="Rectangle 219"/>
          <p:cNvSpPr>
            <a:spLocks noChangeArrowheads="1"/>
          </p:cNvSpPr>
          <p:nvPr/>
        </p:nvSpPr>
        <p:spPr bwMode="auto">
          <a:xfrm>
            <a:off x="0" y="0"/>
            <a:ext cx="9144000" cy="563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44037" name="Group 220"/>
          <p:cNvGrpSpPr>
            <a:grpSpLocks/>
          </p:cNvGrpSpPr>
          <p:nvPr/>
        </p:nvGrpSpPr>
        <p:grpSpPr bwMode="auto">
          <a:xfrm>
            <a:off x="228600" y="0"/>
            <a:ext cx="8645525" cy="5372100"/>
            <a:chOff x="144" y="48"/>
            <a:chExt cx="5446" cy="3384"/>
          </a:xfrm>
        </p:grpSpPr>
        <p:sp>
          <p:nvSpPr>
            <p:cNvPr id="44039" name="Line 2"/>
            <p:cNvSpPr>
              <a:spLocks noChangeShapeType="1"/>
            </p:cNvSpPr>
            <p:nvPr/>
          </p:nvSpPr>
          <p:spPr bwMode="auto">
            <a:xfrm>
              <a:off x="720" y="816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0" name="Line 3"/>
            <p:cNvSpPr>
              <a:spLocks noChangeShapeType="1"/>
            </p:cNvSpPr>
            <p:nvPr/>
          </p:nvSpPr>
          <p:spPr bwMode="auto">
            <a:xfrm>
              <a:off x="5040" y="816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1" name="Line 4"/>
            <p:cNvSpPr>
              <a:spLocks noChangeShapeType="1"/>
            </p:cNvSpPr>
            <p:nvPr/>
          </p:nvSpPr>
          <p:spPr bwMode="auto">
            <a:xfrm>
              <a:off x="720" y="816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2" name="Line 5"/>
            <p:cNvSpPr>
              <a:spLocks noChangeShapeType="1"/>
            </p:cNvSpPr>
            <p:nvPr/>
          </p:nvSpPr>
          <p:spPr bwMode="auto">
            <a:xfrm>
              <a:off x="720" y="2832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3" name="Line 6"/>
            <p:cNvSpPr>
              <a:spLocks noChangeShapeType="1"/>
            </p:cNvSpPr>
            <p:nvPr/>
          </p:nvSpPr>
          <p:spPr bwMode="auto">
            <a:xfrm>
              <a:off x="1584" y="816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44" name="Line 7"/>
            <p:cNvSpPr>
              <a:spLocks noChangeShapeType="1"/>
            </p:cNvSpPr>
            <p:nvPr/>
          </p:nvSpPr>
          <p:spPr bwMode="auto">
            <a:xfrm>
              <a:off x="2448" y="816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45" name="Group 8"/>
            <p:cNvGrpSpPr>
              <a:grpSpLocks/>
            </p:cNvGrpSpPr>
            <p:nvPr/>
          </p:nvGrpSpPr>
          <p:grpSpPr bwMode="auto">
            <a:xfrm rot="16200000" flipH="1">
              <a:off x="1368" y="2664"/>
              <a:ext cx="144" cy="192"/>
              <a:chOff x="1827" y="2496"/>
              <a:chExt cx="93" cy="96"/>
            </a:xfrm>
          </p:grpSpPr>
          <p:sp>
            <p:nvSpPr>
              <p:cNvPr id="4425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53" name="Line 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46" name="Group 11"/>
            <p:cNvGrpSpPr>
              <a:grpSpLocks/>
            </p:cNvGrpSpPr>
            <p:nvPr/>
          </p:nvGrpSpPr>
          <p:grpSpPr bwMode="auto">
            <a:xfrm rot="16200000" flipH="1">
              <a:off x="2232" y="2664"/>
              <a:ext cx="144" cy="192"/>
              <a:chOff x="1827" y="2496"/>
              <a:chExt cx="93" cy="96"/>
            </a:xfrm>
          </p:grpSpPr>
          <p:sp>
            <p:nvSpPr>
              <p:cNvPr id="4425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51" name="Line 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47" name="Group 14"/>
            <p:cNvGrpSpPr>
              <a:grpSpLocks/>
            </p:cNvGrpSpPr>
            <p:nvPr/>
          </p:nvGrpSpPr>
          <p:grpSpPr bwMode="auto">
            <a:xfrm rot="16200000" flipH="1">
              <a:off x="3096" y="2664"/>
              <a:ext cx="144" cy="192"/>
              <a:chOff x="1827" y="2496"/>
              <a:chExt cx="93" cy="96"/>
            </a:xfrm>
          </p:grpSpPr>
          <p:sp>
            <p:nvSpPr>
              <p:cNvPr id="4424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49" name="Line 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48" name="Group 17"/>
            <p:cNvGrpSpPr>
              <a:grpSpLocks/>
            </p:cNvGrpSpPr>
            <p:nvPr/>
          </p:nvGrpSpPr>
          <p:grpSpPr bwMode="auto">
            <a:xfrm rot="16200000" flipH="1">
              <a:off x="3960" y="2664"/>
              <a:ext cx="144" cy="192"/>
              <a:chOff x="1827" y="2496"/>
              <a:chExt cx="93" cy="96"/>
            </a:xfrm>
          </p:grpSpPr>
          <p:sp>
            <p:nvSpPr>
              <p:cNvPr id="4424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47" name="Line 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49" name="Group 20"/>
            <p:cNvGrpSpPr>
              <a:grpSpLocks/>
            </p:cNvGrpSpPr>
            <p:nvPr/>
          </p:nvGrpSpPr>
          <p:grpSpPr bwMode="auto">
            <a:xfrm rot="16200000" flipH="1">
              <a:off x="4824" y="2664"/>
              <a:ext cx="144" cy="192"/>
              <a:chOff x="1827" y="2496"/>
              <a:chExt cx="93" cy="96"/>
            </a:xfrm>
          </p:grpSpPr>
          <p:sp>
            <p:nvSpPr>
              <p:cNvPr id="4424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245" name="Line 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0" name="Group 23"/>
            <p:cNvGrpSpPr>
              <a:grpSpLocks/>
            </p:cNvGrpSpPr>
            <p:nvPr/>
          </p:nvGrpSpPr>
          <p:grpSpPr bwMode="auto">
            <a:xfrm>
              <a:off x="1056" y="2784"/>
              <a:ext cx="240" cy="96"/>
              <a:chOff x="2112" y="3792"/>
              <a:chExt cx="192" cy="96"/>
            </a:xfrm>
          </p:grpSpPr>
          <p:grpSp>
            <p:nvGrpSpPr>
              <p:cNvPr id="44240" name="Group 2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242" name="Line 2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43" name="Line 2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241" name="Line 2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1" name="Group 28"/>
            <p:cNvGrpSpPr>
              <a:grpSpLocks/>
            </p:cNvGrpSpPr>
            <p:nvPr/>
          </p:nvGrpSpPr>
          <p:grpSpPr bwMode="auto">
            <a:xfrm>
              <a:off x="816" y="2784"/>
              <a:ext cx="240" cy="96"/>
              <a:chOff x="2112" y="3792"/>
              <a:chExt cx="192" cy="96"/>
            </a:xfrm>
          </p:grpSpPr>
          <p:grpSp>
            <p:nvGrpSpPr>
              <p:cNvPr id="44236" name="Group 2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238" name="Line 3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39" name="Line 3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237" name="Line 3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2" name="Group 33"/>
            <p:cNvGrpSpPr>
              <a:grpSpLocks/>
            </p:cNvGrpSpPr>
            <p:nvPr/>
          </p:nvGrpSpPr>
          <p:grpSpPr bwMode="auto">
            <a:xfrm>
              <a:off x="1920" y="2784"/>
              <a:ext cx="240" cy="96"/>
              <a:chOff x="2112" y="3792"/>
              <a:chExt cx="192" cy="96"/>
            </a:xfrm>
          </p:grpSpPr>
          <p:grpSp>
            <p:nvGrpSpPr>
              <p:cNvPr id="44232" name="Group 3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234" name="Line 3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35" name="Line 3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233" name="Line 3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3" name="Group 38"/>
            <p:cNvGrpSpPr>
              <a:grpSpLocks/>
            </p:cNvGrpSpPr>
            <p:nvPr/>
          </p:nvGrpSpPr>
          <p:grpSpPr bwMode="auto">
            <a:xfrm>
              <a:off x="1680" y="2784"/>
              <a:ext cx="240" cy="96"/>
              <a:chOff x="2112" y="3792"/>
              <a:chExt cx="192" cy="96"/>
            </a:xfrm>
          </p:grpSpPr>
          <p:grpSp>
            <p:nvGrpSpPr>
              <p:cNvPr id="44228" name="Group 3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230" name="Line 4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31" name="Line 4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229" name="Line 4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4" name="Group 43"/>
            <p:cNvGrpSpPr>
              <a:grpSpLocks/>
            </p:cNvGrpSpPr>
            <p:nvPr/>
          </p:nvGrpSpPr>
          <p:grpSpPr bwMode="auto">
            <a:xfrm>
              <a:off x="2784" y="2784"/>
              <a:ext cx="240" cy="96"/>
              <a:chOff x="2112" y="3792"/>
              <a:chExt cx="192" cy="96"/>
            </a:xfrm>
          </p:grpSpPr>
          <p:grpSp>
            <p:nvGrpSpPr>
              <p:cNvPr id="44224" name="Group 4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226" name="Line 4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27" name="Line 4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225" name="Line 4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5" name="Group 48"/>
            <p:cNvGrpSpPr>
              <a:grpSpLocks/>
            </p:cNvGrpSpPr>
            <p:nvPr/>
          </p:nvGrpSpPr>
          <p:grpSpPr bwMode="auto">
            <a:xfrm>
              <a:off x="2544" y="2784"/>
              <a:ext cx="240" cy="96"/>
              <a:chOff x="2112" y="3792"/>
              <a:chExt cx="192" cy="96"/>
            </a:xfrm>
          </p:grpSpPr>
          <p:grpSp>
            <p:nvGrpSpPr>
              <p:cNvPr id="44220" name="Group 4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222" name="Line 5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23" name="Line 5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221" name="Line 5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6" name="Group 53"/>
            <p:cNvGrpSpPr>
              <a:grpSpLocks/>
            </p:cNvGrpSpPr>
            <p:nvPr/>
          </p:nvGrpSpPr>
          <p:grpSpPr bwMode="auto">
            <a:xfrm>
              <a:off x="3648" y="2784"/>
              <a:ext cx="240" cy="96"/>
              <a:chOff x="2112" y="3792"/>
              <a:chExt cx="192" cy="96"/>
            </a:xfrm>
          </p:grpSpPr>
          <p:grpSp>
            <p:nvGrpSpPr>
              <p:cNvPr id="44216" name="Group 5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218" name="Line 5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19" name="Line 5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217" name="Line 5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7" name="Group 58"/>
            <p:cNvGrpSpPr>
              <a:grpSpLocks/>
            </p:cNvGrpSpPr>
            <p:nvPr/>
          </p:nvGrpSpPr>
          <p:grpSpPr bwMode="auto">
            <a:xfrm>
              <a:off x="3408" y="2784"/>
              <a:ext cx="240" cy="96"/>
              <a:chOff x="2112" y="3792"/>
              <a:chExt cx="192" cy="96"/>
            </a:xfrm>
          </p:grpSpPr>
          <p:grpSp>
            <p:nvGrpSpPr>
              <p:cNvPr id="44212" name="Group 5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214" name="Line 6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15" name="Line 6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213" name="Line 6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58" name="Group 63"/>
            <p:cNvGrpSpPr>
              <a:grpSpLocks/>
            </p:cNvGrpSpPr>
            <p:nvPr/>
          </p:nvGrpSpPr>
          <p:grpSpPr bwMode="auto">
            <a:xfrm>
              <a:off x="4272" y="2784"/>
              <a:ext cx="480" cy="96"/>
              <a:chOff x="4272" y="2880"/>
              <a:chExt cx="480" cy="96"/>
            </a:xfrm>
          </p:grpSpPr>
          <p:grpSp>
            <p:nvGrpSpPr>
              <p:cNvPr id="44202" name="Group 64"/>
              <p:cNvGrpSpPr>
                <a:grpSpLocks/>
              </p:cNvGrpSpPr>
              <p:nvPr/>
            </p:nvGrpSpPr>
            <p:grpSpPr bwMode="auto">
              <a:xfrm>
                <a:off x="4512" y="2880"/>
                <a:ext cx="240" cy="96"/>
                <a:chOff x="2112" y="3792"/>
                <a:chExt cx="192" cy="96"/>
              </a:xfrm>
            </p:grpSpPr>
            <p:grpSp>
              <p:nvGrpSpPr>
                <p:cNvPr id="44208" name="Group 65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44210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44211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4209" name="Line 68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203" name="Group 69"/>
              <p:cNvGrpSpPr>
                <a:grpSpLocks/>
              </p:cNvGrpSpPr>
              <p:nvPr/>
            </p:nvGrpSpPr>
            <p:grpSpPr bwMode="auto">
              <a:xfrm>
                <a:off x="4272" y="2880"/>
                <a:ext cx="240" cy="96"/>
                <a:chOff x="2112" y="3792"/>
                <a:chExt cx="192" cy="96"/>
              </a:xfrm>
            </p:grpSpPr>
            <p:grpSp>
              <p:nvGrpSpPr>
                <p:cNvPr id="44204" name="Group 70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44206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44207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4205" name="Line 73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44059" name="Group 74"/>
            <p:cNvGrpSpPr>
              <a:grpSpLocks/>
            </p:cNvGrpSpPr>
            <p:nvPr/>
          </p:nvGrpSpPr>
          <p:grpSpPr bwMode="auto">
            <a:xfrm rot="5400000">
              <a:off x="4980" y="2628"/>
              <a:ext cx="120" cy="96"/>
              <a:chOff x="2112" y="3792"/>
              <a:chExt cx="192" cy="96"/>
            </a:xfrm>
          </p:grpSpPr>
          <p:grpSp>
            <p:nvGrpSpPr>
              <p:cNvPr id="44198" name="Group 7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200" name="Line 7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201" name="Line 7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99" name="Line 7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0" name="Group 79"/>
            <p:cNvGrpSpPr>
              <a:grpSpLocks/>
            </p:cNvGrpSpPr>
            <p:nvPr/>
          </p:nvGrpSpPr>
          <p:grpSpPr bwMode="auto">
            <a:xfrm rot="5400000">
              <a:off x="4980" y="2508"/>
              <a:ext cx="120" cy="96"/>
              <a:chOff x="2112" y="3792"/>
              <a:chExt cx="192" cy="96"/>
            </a:xfrm>
          </p:grpSpPr>
          <p:grpSp>
            <p:nvGrpSpPr>
              <p:cNvPr id="44194" name="Group 80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196" name="Line 8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97" name="Line 8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95" name="Line 83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1" name="Group 84"/>
            <p:cNvGrpSpPr>
              <a:grpSpLocks/>
            </p:cNvGrpSpPr>
            <p:nvPr/>
          </p:nvGrpSpPr>
          <p:grpSpPr bwMode="auto">
            <a:xfrm rot="5400000">
              <a:off x="4980" y="2388"/>
              <a:ext cx="120" cy="96"/>
              <a:chOff x="2112" y="3792"/>
              <a:chExt cx="192" cy="96"/>
            </a:xfrm>
          </p:grpSpPr>
          <p:grpSp>
            <p:nvGrpSpPr>
              <p:cNvPr id="44190" name="Group 8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44192" name="Line 8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93" name="Line 8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91" name="Line 8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2" name="Group 89"/>
            <p:cNvGrpSpPr>
              <a:grpSpLocks/>
            </p:cNvGrpSpPr>
            <p:nvPr/>
          </p:nvGrpSpPr>
          <p:grpSpPr bwMode="auto">
            <a:xfrm>
              <a:off x="672" y="2256"/>
              <a:ext cx="96" cy="480"/>
              <a:chOff x="672" y="2472"/>
              <a:chExt cx="96" cy="360"/>
            </a:xfrm>
          </p:grpSpPr>
          <p:grpSp>
            <p:nvGrpSpPr>
              <p:cNvPr id="44175" name="Group 90"/>
              <p:cNvGrpSpPr>
                <a:grpSpLocks/>
              </p:cNvGrpSpPr>
              <p:nvPr/>
            </p:nvGrpSpPr>
            <p:grpSpPr bwMode="auto">
              <a:xfrm rot="5400000">
                <a:off x="660" y="2724"/>
                <a:ext cx="120" cy="96"/>
                <a:chOff x="2112" y="3792"/>
                <a:chExt cx="192" cy="96"/>
              </a:xfrm>
            </p:grpSpPr>
            <p:grpSp>
              <p:nvGrpSpPr>
                <p:cNvPr id="44186" name="Group 9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44188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44189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4187" name="Line 9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176" name="Group 95"/>
              <p:cNvGrpSpPr>
                <a:grpSpLocks/>
              </p:cNvGrpSpPr>
              <p:nvPr/>
            </p:nvGrpSpPr>
            <p:grpSpPr bwMode="auto">
              <a:xfrm rot="5400000">
                <a:off x="660" y="2604"/>
                <a:ext cx="120" cy="96"/>
                <a:chOff x="2112" y="3792"/>
                <a:chExt cx="192" cy="96"/>
              </a:xfrm>
            </p:grpSpPr>
            <p:grpSp>
              <p:nvGrpSpPr>
                <p:cNvPr id="44182" name="Group 96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44184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44185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4183" name="Line 99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177" name="Group 100"/>
              <p:cNvGrpSpPr>
                <a:grpSpLocks/>
              </p:cNvGrpSpPr>
              <p:nvPr/>
            </p:nvGrpSpPr>
            <p:grpSpPr bwMode="auto">
              <a:xfrm rot="5400000">
                <a:off x="660" y="2484"/>
                <a:ext cx="120" cy="96"/>
                <a:chOff x="2112" y="3792"/>
                <a:chExt cx="192" cy="96"/>
              </a:xfrm>
            </p:grpSpPr>
            <p:grpSp>
              <p:nvGrpSpPr>
                <p:cNvPr id="44178" name="Group 10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4418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44181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4179" name="Line 10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44063" name="Group 105"/>
            <p:cNvGrpSpPr>
              <a:grpSpLocks/>
            </p:cNvGrpSpPr>
            <p:nvPr/>
          </p:nvGrpSpPr>
          <p:grpSpPr bwMode="auto">
            <a:xfrm rot="5400000">
              <a:off x="792" y="648"/>
              <a:ext cx="144" cy="192"/>
              <a:chOff x="1827" y="2496"/>
              <a:chExt cx="93" cy="96"/>
            </a:xfrm>
          </p:grpSpPr>
          <p:sp>
            <p:nvSpPr>
              <p:cNvPr id="4417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74" name="Line 10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4" name="Group 108"/>
            <p:cNvGrpSpPr>
              <a:grpSpLocks/>
            </p:cNvGrpSpPr>
            <p:nvPr/>
          </p:nvGrpSpPr>
          <p:grpSpPr bwMode="auto">
            <a:xfrm rot="5400000">
              <a:off x="1368" y="648"/>
              <a:ext cx="144" cy="192"/>
              <a:chOff x="1827" y="2496"/>
              <a:chExt cx="93" cy="96"/>
            </a:xfrm>
          </p:grpSpPr>
          <p:sp>
            <p:nvSpPr>
              <p:cNvPr id="4417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72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5" name="Group 111"/>
            <p:cNvGrpSpPr>
              <a:grpSpLocks/>
            </p:cNvGrpSpPr>
            <p:nvPr/>
          </p:nvGrpSpPr>
          <p:grpSpPr bwMode="auto">
            <a:xfrm rot="16200000" flipH="1">
              <a:off x="2232" y="648"/>
              <a:ext cx="144" cy="192"/>
              <a:chOff x="1827" y="2496"/>
              <a:chExt cx="93" cy="96"/>
            </a:xfrm>
          </p:grpSpPr>
          <p:sp>
            <p:nvSpPr>
              <p:cNvPr id="4416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70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6" name="Group 114"/>
            <p:cNvGrpSpPr>
              <a:grpSpLocks/>
            </p:cNvGrpSpPr>
            <p:nvPr/>
          </p:nvGrpSpPr>
          <p:grpSpPr bwMode="auto">
            <a:xfrm rot="5400000">
              <a:off x="2520" y="648"/>
              <a:ext cx="144" cy="192"/>
              <a:chOff x="1827" y="2496"/>
              <a:chExt cx="93" cy="96"/>
            </a:xfrm>
          </p:grpSpPr>
          <p:sp>
            <p:nvSpPr>
              <p:cNvPr id="4416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68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7" name="Group 117"/>
            <p:cNvGrpSpPr>
              <a:grpSpLocks/>
            </p:cNvGrpSpPr>
            <p:nvPr/>
          </p:nvGrpSpPr>
          <p:grpSpPr bwMode="auto">
            <a:xfrm rot="16200000" flipH="1">
              <a:off x="4536" y="648"/>
              <a:ext cx="144" cy="192"/>
              <a:chOff x="1827" y="2496"/>
              <a:chExt cx="93" cy="96"/>
            </a:xfrm>
          </p:grpSpPr>
          <p:sp>
            <p:nvSpPr>
              <p:cNvPr id="4416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66" name="Line 1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4068" name="Group 120"/>
            <p:cNvGrpSpPr>
              <a:grpSpLocks/>
            </p:cNvGrpSpPr>
            <p:nvPr/>
          </p:nvGrpSpPr>
          <p:grpSpPr bwMode="auto">
            <a:xfrm rot="16200000" flipH="1">
              <a:off x="3672" y="648"/>
              <a:ext cx="144" cy="192"/>
              <a:chOff x="1827" y="2496"/>
              <a:chExt cx="93" cy="96"/>
            </a:xfrm>
          </p:grpSpPr>
          <p:sp>
            <p:nvSpPr>
              <p:cNvPr id="4416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64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69" name="Line 123"/>
            <p:cNvSpPr>
              <a:spLocks noChangeShapeType="1"/>
            </p:cNvSpPr>
            <p:nvPr/>
          </p:nvSpPr>
          <p:spPr bwMode="auto">
            <a:xfrm>
              <a:off x="1152" y="81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70" name="Line 124"/>
            <p:cNvSpPr>
              <a:spLocks noChangeShapeType="1"/>
            </p:cNvSpPr>
            <p:nvPr/>
          </p:nvSpPr>
          <p:spPr bwMode="auto">
            <a:xfrm>
              <a:off x="1152" y="120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71" name="Group 125"/>
            <p:cNvGrpSpPr>
              <a:grpSpLocks/>
            </p:cNvGrpSpPr>
            <p:nvPr/>
          </p:nvGrpSpPr>
          <p:grpSpPr bwMode="auto">
            <a:xfrm flipH="1">
              <a:off x="1152" y="1200"/>
              <a:ext cx="240" cy="432"/>
              <a:chOff x="1624" y="344"/>
              <a:chExt cx="264" cy="528"/>
            </a:xfrm>
          </p:grpSpPr>
          <p:sp>
            <p:nvSpPr>
              <p:cNvPr id="44153" name="Rectangle 126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154" name="Rectangle 127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44155" name="Group 128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4416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62" name="Line 13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156" name="Group 131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4415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60" name="Line 13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57" name="Text Box 134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44158" name="Text Box 135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44072" name="Text Box 136"/>
            <p:cNvSpPr txBox="1">
              <a:spLocks noChangeArrowheads="1"/>
            </p:cNvSpPr>
            <p:nvPr/>
          </p:nvSpPr>
          <p:spPr bwMode="auto">
            <a:xfrm>
              <a:off x="1090" y="912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Mechanical Room</a:t>
              </a:r>
            </a:p>
          </p:txBody>
        </p:sp>
        <p:sp>
          <p:nvSpPr>
            <p:cNvPr id="44073" name="Text Box 137"/>
            <p:cNvSpPr txBox="1">
              <a:spLocks noChangeArrowheads="1"/>
            </p:cNvSpPr>
            <p:nvPr/>
          </p:nvSpPr>
          <p:spPr bwMode="auto">
            <a:xfrm>
              <a:off x="1776" y="240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Insurance Office</a:t>
              </a:r>
            </a:p>
          </p:txBody>
        </p:sp>
        <p:sp>
          <p:nvSpPr>
            <p:cNvPr id="44074" name="Line 138"/>
            <p:cNvSpPr>
              <a:spLocks noChangeShapeType="1"/>
            </p:cNvSpPr>
            <p:nvPr/>
          </p:nvSpPr>
          <p:spPr bwMode="auto">
            <a:xfrm>
              <a:off x="720" y="220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75" name="Line 139"/>
            <p:cNvSpPr>
              <a:spLocks noChangeShapeType="1"/>
            </p:cNvSpPr>
            <p:nvPr/>
          </p:nvSpPr>
          <p:spPr bwMode="auto">
            <a:xfrm>
              <a:off x="864" y="1200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76" name="Line 140"/>
            <p:cNvSpPr>
              <a:spLocks noChangeShapeType="1"/>
            </p:cNvSpPr>
            <p:nvPr/>
          </p:nvSpPr>
          <p:spPr bwMode="auto">
            <a:xfrm>
              <a:off x="720" y="120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77" name="Group 141"/>
            <p:cNvGrpSpPr>
              <a:grpSpLocks/>
            </p:cNvGrpSpPr>
            <p:nvPr/>
          </p:nvGrpSpPr>
          <p:grpSpPr bwMode="auto">
            <a:xfrm rot="5400000">
              <a:off x="720" y="1104"/>
              <a:ext cx="96" cy="96"/>
              <a:chOff x="1827" y="2496"/>
              <a:chExt cx="93" cy="96"/>
            </a:xfrm>
          </p:grpSpPr>
          <p:sp>
            <p:nvSpPr>
              <p:cNvPr id="4415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152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4078" name="Text Box 144"/>
            <p:cNvSpPr txBox="1">
              <a:spLocks noChangeArrowheads="1"/>
            </p:cNvSpPr>
            <p:nvPr/>
          </p:nvSpPr>
          <p:spPr bwMode="auto">
            <a:xfrm>
              <a:off x="624" y="864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Storage Office</a:t>
              </a:r>
            </a:p>
          </p:txBody>
        </p:sp>
        <p:sp>
          <p:nvSpPr>
            <p:cNvPr id="44079" name="Text Box 145"/>
            <p:cNvSpPr txBox="1">
              <a:spLocks noChangeArrowheads="1"/>
            </p:cNvSpPr>
            <p:nvPr/>
          </p:nvSpPr>
          <p:spPr bwMode="auto">
            <a:xfrm>
              <a:off x="768" y="1632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Service Counter</a:t>
              </a:r>
            </a:p>
          </p:txBody>
        </p:sp>
        <p:sp>
          <p:nvSpPr>
            <p:cNvPr id="44080" name="Text Box 146"/>
            <p:cNvSpPr txBox="1">
              <a:spLocks noChangeArrowheads="1"/>
            </p:cNvSpPr>
            <p:nvPr/>
          </p:nvSpPr>
          <p:spPr bwMode="auto">
            <a:xfrm>
              <a:off x="912" y="2112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Open Dining Area</a:t>
              </a:r>
            </a:p>
          </p:txBody>
        </p:sp>
        <p:sp>
          <p:nvSpPr>
            <p:cNvPr id="44081" name="Text Box 147"/>
            <p:cNvSpPr txBox="1">
              <a:spLocks noChangeArrowheads="1"/>
            </p:cNvSpPr>
            <p:nvPr/>
          </p:nvSpPr>
          <p:spPr bwMode="auto">
            <a:xfrm>
              <a:off x="864" y="2400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Sandwich Shop</a:t>
              </a:r>
            </a:p>
          </p:txBody>
        </p:sp>
        <p:grpSp>
          <p:nvGrpSpPr>
            <p:cNvPr id="44082" name="Group 148"/>
            <p:cNvGrpSpPr>
              <a:grpSpLocks/>
            </p:cNvGrpSpPr>
            <p:nvPr/>
          </p:nvGrpSpPr>
          <p:grpSpPr bwMode="auto">
            <a:xfrm flipH="1">
              <a:off x="1584" y="816"/>
              <a:ext cx="240" cy="432"/>
              <a:chOff x="1624" y="344"/>
              <a:chExt cx="264" cy="528"/>
            </a:xfrm>
          </p:grpSpPr>
          <p:sp>
            <p:nvSpPr>
              <p:cNvPr id="44141" name="Rectangle 149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142" name="Rectangle 150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44143" name="Group 151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4414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50" name="Line 15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144" name="Group 154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4414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48" name="Line 15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45" name="Text Box 157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44146" name="Text Box 158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44083" name="Rectangle 159"/>
            <p:cNvSpPr>
              <a:spLocks noChangeArrowheads="1"/>
            </p:cNvSpPr>
            <p:nvPr/>
          </p:nvSpPr>
          <p:spPr bwMode="auto">
            <a:xfrm>
              <a:off x="1872" y="2256"/>
              <a:ext cx="57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84" name="Text Box 160"/>
            <p:cNvSpPr txBox="1">
              <a:spLocks noChangeArrowheads="1"/>
            </p:cNvSpPr>
            <p:nvPr/>
          </p:nvSpPr>
          <p:spPr bwMode="auto">
            <a:xfrm>
              <a:off x="1872" y="960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Coffee Area</a:t>
              </a:r>
            </a:p>
          </p:txBody>
        </p:sp>
        <p:sp>
          <p:nvSpPr>
            <p:cNvPr id="44085" name="Text Box 161"/>
            <p:cNvSpPr txBox="1">
              <a:spLocks noChangeArrowheads="1"/>
            </p:cNvSpPr>
            <p:nvPr/>
          </p:nvSpPr>
          <p:spPr bwMode="auto">
            <a:xfrm>
              <a:off x="1872" y="2112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Reception</a:t>
              </a:r>
            </a:p>
          </p:txBody>
        </p:sp>
        <p:sp>
          <p:nvSpPr>
            <p:cNvPr id="44086" name="Text Box 162"/>
            <p:cNvSpPr txBox="1">
              <a:spLocks noChangeArrowheads="1"/>
            </p:cNvSpPr>
            <p:nvPr/>
          </p:nvSpPr>
          <p:spPr bwMode="auto">
            <a:xfrm>
              <a:off x="1728" y="1488"/>
              <a:ext cx="5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Partitioned Cubicles</a:t>
              </a:r>
            </a:p>
          </p:txBody>
        </p:sp>
        <p:sp>
          <p:nvSpPr>
            <p:cNvPr id="44087" name="Line 163"/>
            <p:cNvSpPr>
              <a:spLocks noChangeShapeType="1"/>
            </p:cNvSpPr>
            <p:nvPr/>
          </p:nvSpPr>
          <p:spPr bwMode="auto">
            <a:xfrm>
              <a:off x="1584" y="14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88" name="Line 164"/>
            <p:cNvSpPr>
              <a:spLocks noChangeShapeType="1"/>
            </p:cNvSpPr>
            <p:nvPr/>
          </p:nvSpPr>
          <p:spPr bwMode="auto">
            <a:xfrm>
              <a:off x="1584" y="17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89" name="Line 165"/>
            <p:cNvSpPr>
              <a:spLocks noChangeShapeType="1"/>
            </p:cNvSpPr>
            <p:nvPr/>
          </p:nvSpPr>
          <p:spPr bwMode="auto">
            <a:xfrm>
              <a:off x="1584" y="124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90" name="Line 166"/>
            <p:cNvSpPr>
              <a:spLocks noChangeShapeType="1"/>
            </p:cNvSpPr>
            <p:nvPr/>
          </p:nvSpPr>
          <p:spPr bwMode="auto">
            <a:xfrm>
              <a:off x="1584" y="20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91" name="Line 167"/>
            <p:cNvSpPr>
              <a:spLocks noChangeShapeType="1"/>
            </p:cNvSpPr>
            <p:nvPr/>
          </p:nvSpPr>
          <p:spPr bwMode="auto">
            <a:xfrm>
              <a:off x="2160" y="148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92" name="Line 168"/>
            <p:cNvSpPr>
              <a:spLocks noChangeShapeType="1"/>
            </p:cNvSpPr>
            <p:nvPr/>
          </p:nvSpPr>
          <p:spPr bwMode="auto">
            <a:xfrm>
              <a:off x="2160" y="177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93" name="Line 169"/>
            <p:cNvSpPr>
              <a:spLocks noChangeShapeType="1"/>
            </p:cNvSpPr>
            <p:nvPr/>
          </p:nvSpPr>
          <p:spPr bwMode="auto">
            <a:xfrm>
              <a:off x="2160" y="124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94" name="Line 170"/>
            <p:cNvSpPr>
              <a:spLocks noChangeShapeType="1"/>
            </p:cNvSpPr>
            <p:nvPr/>
          </p:nvSpPr>
          <p:spPr bwMode="auto">
            <a:xfrm>
              <a:off x="2160" y="201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95" name="Line 171"/>
            <p:cNvSpPr>
              <a:spLocks noChangeShapeType="1"/>
            </p:cNvSpPr>
            <p:nvPr/>
          </p:nvSpPr>
          <p:spPr bwMode="auto">
            <a:xfrm>
              <a:off x="2448" y="1392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096" name="Line 172"/>
            <p:cNvSpPr>
              <a:spLocks noChangeShapeType="1"/>
            </p:cNvSpPr>
            <p:nvPr/>
          </p:nvSpPr>
          <p:spPr bwMode="auto">
            <a:xfrm>
              <a:off x="3456" y="816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4097" name="Group 173"/>
            <p:cNvGrpSpPr>
              <a:grpSpLocks/>
            </p:cNvGrpSpPr>
            <p:nvPr/>
          </p:nvGrpSpPr>
          <p:grpSpPr bwMode="auto">
            <a:xfrm>
              <a:off x="3936" y="816"/>
              <a:ext cx="240" cy="432"/>
              <a:chOff x="1624" y="344"/>
              <a:chExt cx="264" cy="528"/>
            </a:xfrm>
          </p:grpSpPr>
          <p:sp>
            <p:nvSpPr>
              <p:cNvPr id="44131" name="Rectangle 17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132" name="Rectangle 17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44133" name="Group 17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4413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40" name="Line 17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134" name="Group 17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4413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38" name="Line 18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35" name="Text Box 18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44136" name="Text Box 18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44098" name="Group 184"/>
            <p:cNvGrpSpPr>
              <a:grpSpLocks/>
            </p:cNvGrpSpPr>
            <p:nvPr/>
          </p:nvGrpSpPr>
          <p:grpSpPr bwMode="auto">
            <a:xfrm>
              <a:off x="3024" y="1296"/>
              <a:ext cx="336" cy="96"/>
              <a:chOff x="3696" y="2016"/>
              <a:chExt cx="384" cy="155"/>
            </a:xfrm>
          </p:grpSpPr>
          <p:grpSp>
            <p:nvGrpSpPr>
              <p:cNvPr id="44125" name="Group 185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4412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30" name="Line 18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126" name="Group 188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4412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28" name="Line 19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44099" name="Text Box 191"/>
            <p:cNvSpPr txBox="1">
              <a:spLocks noChangeArrowheads="1"/>
            </p:cNvSpPr>
            <p:nvPr/>
          </p:nvSpPr>
          <p:spPr bwMode="auto">
            <a:xfrm>
              <a:off x="4128" y="2304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44100" name="Text Box 192"/>
            <p:cNvSpPr txBox="1">
              <a:spLocks noChangeArrowheads="1"/>
            </p:cNvSpPr>
            <p:nvPr/>
          </p:nvSpPr>
          <p:spPr bwMode="auto">
            <a:xfrm>
              <a:off x="2688" y="1008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</a:t>
              </a:r>
            </a:p>
          </p:txBody>
        </p:sp>
        <p:grpSp>
          <p:nvGrpSpPr>
            <p:cNvPr id="44101" name="Group 193"/>
            <p:cNvGrpSpPr>
              <a:grpSpLocks/>
            </p:cNvGrpSpPr>
            <p:nvPr/>
          </p:nvGrpSpPr>
          <p:grpSpPr bwMode="auto">
            <a:xfrm>
              <a:off x="4800" y="816"/>
              <a:ext cx="240" cy="432"/>
              <a:chOff x="1624" y="344"/>
              <a:chExt cx="264" cy="528"/>
            </a:xfrm>
          </p:grpSpPr>
          <p:sp>
            <p:nvSpPr>
              <p:cNvPr id="44115" name="Rectangle 19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116" name="Rectangle 19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44117" name="Group 19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4412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24" name="Line 19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44118" name="Group 19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4412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4122" name="Line 20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4119" name="Text Box 20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44120" name="Text Box 20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44102" name="Line 204"/>
            <p:cNvSpPr>
              <a:spLocks noChangeShapeType="1"/>
            </p:cNvSpPr>
            <p:nvPr/>
          </p:nvSpPr>
          <p:spPr bwMode="auto">
            <a:xfrm>
              <a:off x="720" y="3120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103" name="Line 205"/>
            <p:cNvSpPr>
              <a:spLocks noChangeShapeType="1"/>
            </p:cNvSpPr>
            <p:nvPr/>
          </p:nvSpPr>
          <p:spPr bwMode="auto">
            <a:xfrm>
              <a:off x="720" y="28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104" name="Line 206"/>
            <p:cNvSpPr>
              <a:spLocks noChangeShapeType="1"/>
            </p:cNvSpPr>
            <p:nvPr/>
          </p:nvSpPr>
          <p:spPr bwMode="auto">
            <a:xfrm>
              <a:off x="5040" y="28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105" name="Text Box 207"/>
            <p:cNvSpPr txBox="1">
              <a:spLocks noChangeArrowheads="1"/>
            </p:cNvSpPr>
            <p:nvPr/>
          </p:nvSpPr>
          <p:spPr bwMode="auto">
            <a:xfrm>
              <a:off x="2448" y="2928"/>
              <a:ext cx="9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Covered Walkway</a:t>
              </a:r>
            </a:p>
          </p:txBody>
        </p:sp>
        <p:sp>
          <p:nvSpPr>
            <p:cNvPr id="44106" name="Line 208"/>
            <p:cNvSpPr>
              <a:spLocks noChangeShapeType="1"/>
            </p:cNvSpPr>
            <p:nvPr/>
          </p:nvSpPr>
          <p:spPr bwMode="auto">
            <a:xfrm flipV="1">
              <a:off x="5184" y="192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107" name="Line 209"/>
            <p:cNvSpPr>
              <a:spLocks noChangeShapeType="1"/>
            </p:cNvSpPr>
            <p:nvPr/>
          </p:nvSpPr>
          <p:spPr bwMode="auto">
            <a:xfrm>
              <a:off x="5088" y="432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108" name="Text Box 210"/>
            <p:cNvSpPr txBox="1">
              <a:spLocks noChangeArrowheads="1"/>
            </p:cNvSpPr>
            <p:nvPr/>
          </p:nvSpPr>
          <p:spPr bwMode="auto">
            <a:xfrm>
              <a:off x="5040" y="48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44109" name="Text Box 211"/>
            <p:cNvSpPr txBox="1">
              <a:spLocks noChangeArrowheads="1"/>
            </p:cNvSpPr>
            <p:nvPr/>
          </p:nvSpPr>
          <p:spPr bwMode="auto">
            <a:xfrm>
              <a:off x="2976" y="2304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44110" name="Text Box 212"/>
            <p:cNvSpPr txBox="1">
              <a:spLocks noChangeArrowheads="1"/>
            </p:cNvSpPr>
            <p:nvPr/>
          </p:nvSpPr>
          <p:spPr bwMode="auto">
            <a:xfrm>
              <a:off x="2784" y="321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44111" name="Text Box 213"/>
            <p:cNvSpPr txBox="1">
              <a:spLocks noChangeArrowheads="1"/>
            </p:cNvSpPr>
            <p:nvPr/>
          </p:nvSpPr>
          <p:spPr bwMode="auto">
            <a:xfrm>
              <a:off x="144" y="1776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44112" name="Text Box 214"/>
            <p:cNvSpPr txBox="1">
              <a:spLocks noChangeArrowheads="1"/>
            </p:cNvSpPr>
            <p:nvPr/>
          </p:nvSpPr>
          <p:spPr bwMode="auto">
            <a:xfrm>
              <a:off x="2784" y="38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44113" name="Text Box 215"/>
            <p:cNvSpPr txBox="1">
              <a:spLocks noChangeArrowheads="1"/>
            </p:cNvSpPr>
            <p:nvPr/>
          </p:nvSpPr>
          <p:spPr bwMode="auto">
            <a:xfrm>
              <a:off x="5136" y="1728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44114" name="Oval 216"/>
            <p:cNvSpPr>
              <a:spLocks noChangeArrowheads="1"/>
            </p:cNvSpPr>
            <p:nvPr/>
          </p:nvSpPr>
          <p:spPr bwMode="auto">
            <a:xfrm>
              <a:off x="816" y="1296"/>
              <a:ext cx="144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44034" name="Object 21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92492"/>
              </p:ext>
            </p:extLst>
          </p:nvPr>
        </p:nvGraphicFramePr>
        <p:xfrm>
          <a:off x="914400" y="5486400"/>
          <a:ext cx="5805488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0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486400"/>
                        <a:ext cx="5805488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8" name="Text Box 218"/>
          <p:cNvSpPr txBox="1">
            <a:spLocks noChangeArrowheads="1"/>
          </p:cNvSpPr>
          <p:nvPr/>
        </p:nvSpPr>
        <p:spPr bwMode="auto">
          <a:xfrm>
            <a:off x="6172200" y="52578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AB71643-BC45-4612-9A89-ECE286F73CB2}" type="slidenum">
              <a:rPr lang="en-US"/>
              <a:pPr>
                <a:defRPr/>
              </a:pPr>
              <a:t>336</a:t>
            </a:fld>
            <a:endParaRPr lang="en-US" dirty="0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SHOPPING CENTER--</a:t>
            </a:r>
            <a:br>
              <a:rPr lang="en-US" sz="4400" dirty="0" smtClean="0"/>
            </a:br>
            <a:r>
              <a:rPr lang="en-US" sz="4400" dirty="0" smtClean="0"/>
              <a:t>4th ITERATION (cont'd)</a:t>
            </a:r>
          </a:p>
        </p:txBody>
      </p:sp>
      <p:graphicFrame>
        <p:nvGraphicFramePr>
          <p:cNvPr id="45058" name="Object 4" descr="This is a picture of the burn time clock showing 18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014218898"/>
              </p:ext>
            </p:extLst>
          </p:nvPr>
        </p:nvGraphicFramePr>
        <p:xfrm>
          <a:off x="1143000" y="28956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956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6472238" y="253365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209BC58-76DF-4A00-8A40-1EF474E54F94}" type="slidenum">
              <a:rPr lang="en-US"/>
              <a:pPr>
                <a:defRPr/>
              </a:pPr>
              <a:t>337</a:t>
            </a:fld>
            <a:endParaRPr lang="en-US" dirty="0"/>
          </a:p>
        </p:txBody>
      </p:sp>
      <p:pic>
        <p:nvPicPr>
          <p:cNvPr id="46084" name="Picture 2" descr="This is a picture of the front of the same shopping center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42672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46082" name="Object 4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126552"/>
              </p:ext>
            </p:extLst>
          </p:nvPr>
        </p:nvGraphicFramePr>
        <p:xfrm>
          <a:off x="1119188" y="5764213"/>
          <a:ext cx="580866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8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5764213"/>
                        <a:ext cx="5808662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6" name="Text Box 5"/>
          <p:cNvSpPr txBox="1">
            <a:spLocks noChangeArrowheads="1"/>
          </p:cNvSpPr>
          <p:nvPr/>
        </p:nvSpPr>
        <p:spPr bwMode="auto">
          <a:xfrm>
            <a:off x="5824538" y="53959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8711BC6-2D22-421E-AA9E-09210884900A}" type="slidenum">
              <a:rPr lang="en-US"/>
              <a:pPr>
                <a:defRPr/>
              </a:pPr>
              <a:t>338</a:t>
            </a:fld>
            <a:endParaRPr lang="en-US" dirty="0"/>
          </a:p>
        </p:txBody>
      </p:sp>
      <p:pic>
        <p:nvPicPr>
          <p:cNvPr id="47108" name="Picture 2" descr="This is a picture of the side of the same shopping center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35052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47110" name="Text Box 4"/>
          <p:cNvSpPr txBox="1">
            <a:spLocks noChangeArrowheads="1"/>
          </p:cNvSpPr>
          <p:nvPr/>
        </p:nvSpPr>
        <p:spPr bwMode="auto">
          <a:xfrm>
            <a:off x="8077200" y="3429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aphicFrame>
        <p:nvGraphicFramePr>
          <p:cNvPr id="47106" name="Object 7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109770"/>
              </p:ext>
            </p:extLst>
          </p:nvPr>
        </p:nvGraphicFramePr>
        <p:xfrm>
          <a:off x="1243013" y="5743575"/>
          <a:ext cx="580866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3013" y="5743575"/>
                        <a:ext cx="5808662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1" name="Text Box 8"/>
          <p:cNvSpPr txBox="1">
            <a:spLocks noChangeArrowheads="1"/>
          </p:cNvSpPr>
          <p:nvPr/>
        </p:nvSpPr>
        <p:spPr bwMode="auto">
          <a:xfrm>
            <a:off x="5962650" y="53863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D2DDC97-F68D-4027-9F59-463AC9BA222E}" type="slidenum">
              <a:rPr lang="en-US"/>
              <a:pPr>
                <a:defRPr/>
              </a:pPr>
              <a:t>339</a:t>
            </a:fld>
            <a:endParaRPr lang="en-US" dirty="0"/>
          </a:p>
        </p:txBody>
      </p:sp>
      <p:pic>
        <p:nvPicPr>
          <p:cNvPr id="48132" name="Picture 2" descr="This is a picture of the back of the same shopping center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4191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7823200" y="42291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48130" name="Object 7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2023386"/>
              </p:ext>
            </p:extLst>
          </p:nvPr>
        </p:nvGraphicFramePr>
        <p:xfrm>
          <a:off x="1062038" y="5745163"/>
          <a:ext cx="580866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038" y="5745163"/>
                        <a:ext cx="5808662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8"/>
          <p:cNvSpPr txBox="1">
            <a:spLocks noChangeArrowheads="1"/>
          </p:cNvSpPr>
          <p:nvPr/>
        </p:nvSpPr>
        <p:spPr bwMode="auto">
          <a:xfrm>
            <a:off x="5795963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  <p:sp>
        <p:nvSpPr>
          <p:cNvPr id="48136" name="Line 6"/>
          <p:cNvSpPr>
            <a:spLocks noChangeShapeType="1"/>
          </p:cNvSpPr>
          <p:nvPr/>
        </p:nvSpPr>
        <p:spPr bwMode="auto">
          <a:xfrm flipV="1">
            <a:off x="8305800" y="3505200"/>
            <a:ext cx="5334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C9408F5-45DA-4AA8-805D-6BC636BFE45E}" type="slidenum">
              <a:rPr lang="en-US"/>
              <a:pPr>
                <a:defRPr/>
              </a:pPr>
              <a:t>340</a:t>
            </a:fld>
            <a:endParaRPr lang="en-US" dirty="0"/>
          </a:p>
        </p:txBody>
      </p:sp>
      <p:pic>
        <p:nvPicPr>
          <p:cNvPr id="49156" name="Picture 2" descr="This is another picture of the front of the same shopping center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35814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74676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49154" name="Object 7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540168"/>
              </p:ext>
            </p:extLst>
          </p:nvPr>
        </p:nvGraphicFramePr>
        <p:xfrm>
          <a:off x="1033463" y="5749925"/>
          <a:ext cx="580866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5749925"/>
                        <a:ext cx="5808662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Text Box 8"/>
          <p:cNvSpPr txBox="1">
            <a:spLocks noChangeArrowheads="1"/>
          </p:cNvSpPr>
          <p:nvPr/>
        </p:nvSpPr>
        <p:spPr bwMode="auto">
          <a:xfrm>
            <a:off x="5753100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  <p:sp>
        <p:nvSpPr>
          <p:cNvPr id="49160" name="Line 6"/>
          <p:cNvSpPr>
            <a:spLocks noChangeShapeType="1"/>
          </p:cNvSpPr>
          <p:nvPr/>
        </p:nvSpPr>
        <p:spPr bwMode="auto">
          <a:xfrm flipV="1">
            <a:off x="7924800" y="3352800"/>
            <a:ext cx="3810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562F67B-1EA6-42B6-AC08-5E678AAFB4FB}" type="slidenum">
              <a:rPr lang="en-US"/>
              <a:pPr>
                <a:defRPr/>
              </a:pPr>
              <a:t>341</a:t>
            </a:fld>
            <a:endParaRPr lang="en-US" dirty="0"/>
          </a:p>
        </p:txBody>
      </p:sp>
      <p:sp>
        <p:nvSpPr>
          <p:cNvPr id="50180" name="Rectangle 219"/>
          <p:cNvSpPr>
            <a:spLocks noChangeArrowheads="1"/>
          </p:cNvSpPr>
          <p:nvPr/>
        </p:nvSpPr>
        <p:spPr bwMode="auto">
          <a:xfrm>
            <a:off x="0" y="0"/>
            <a:ext cx="91440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0181" name="Group 220"/>
          <p:cNvGrpSpPr>
            <a:grpSpLocks/>
          </p:cNvGrpSpPr>
          <p:nvPr/>
        </p:nvGrpSpPr>
        <p:grpSpPr bwMode="auto">
          <a:xfrm>
            <a:off x="228600" y="-38100"/>
            <a:ext cx="8645525" cy="5372100"/>
            <a:chOff x="144" y="144"/>
            <a:chExt cx="5446" cy="3384"/>
          </a:xfrm>
        </p:grpSpPr>
        <p:sp>
          <p:nvSpPr>
            <p:cNvPr id="50183" name="Line 2"/>
            <p:cNvSpPr>
              <a:spLocks noChangeShapeType="1"/>
            </p:cNvSpPr>
            <p:nvPr/>
          </p:nvSpPr>
          <p:spPr bwMode="auto">
            <a:xfrm>
              <a:off x="720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4" name="Line 3"/>
            <p:cNvSpPr>
              <a:spLocks noChangeShapeType="1"/>
            </p:cNvSpPr>
            <p:nvPr/>
          </p:nvSpPr>
          <p:spPr bwMode="auto">
            <a:xfrm>
              <a:off x="5040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5" name="Line 4"/>
            <p:cNvSpPr>
              <a:spLocks noChangeShapeType="1"/>
            </p:cNvSpPr>
            <p:nvPr/>
          </p:nvSpPr>
          <p:spPr bwMode="auto">
            <a:xfrm>
              <a:off x="720" y="912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6" name="Line 5"/>
            <p:cNvSpPr>
              <a:spLocks noChangeShapeType="1"/>
            </p:cNvSpPr>
            <p:nvPr/>
          </p:nvSpPr>
          <p:spPr bwMode="auto">
            <a:xfrm>
              <a:off x="720" y="2928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7" name="Line 6"/>
            <p:cNvSpPr>
              <a:spLocks noChangeShapeType="1"/>
            </p:cNvSpPr>
            <p:nvPr/>
          </p:nvSpPr>
          <p:spPr bwMode="auto">
            <a:xfrm>
              <a:off x="1584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188" name="Line 7"/>
            <p:cNvSpPr>
              <a:spLocks noChangeShapeType="1"/>
            </p:cNvSpPr>
            <p:nvPr/>
          </p:nvSpPr>
          <p:spPr bwMode="auto">
            <a:xfrm>
              <a:off x="2448" y="91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189" name="Group 8"/>
            <p:cNvGrpSpPr>
              <a:grpSpLocks/>
            </p:cNvGrpSpPr>
            <p:nvPr/>
          </p:nvGrpSpPr>
          <p:grpSpPr bwMode="auto">
            <a:xfrm rot="16200000" flipH="1">
              <a:off x="1368" y="2760"/>
              <a:ext cx="144" cy="192"/>
              <a:chOff x="1827" y="2496"/>
              <a:chExt cx="93" cy="96"/>
            </a:xfrm>
          </p:grpSpPr>
          <p:sp>
            <p:nvSpPr>
              <p:cNvPr id="5039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97" name="Line 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0" name="Group 11"/>
            <p:cNvGrpSpPr>
              <a:grpSpLocks/>
            </p:cNvGrpSpPr>
            <p:nvPr/>
          </p:nvGrpSpPr>
          <p:grpSpPr bwMode="auto">
            <a:xfrm rot="16200000" flipH="1">
              <a:off x="2232" y="2760"/>
              <a:ext cx="144" cy="192"/>
              <a:chOff x="1827" y="2496"/>
              <a:chExt cx="93" cy="96"/>
            </a:xfrm>
          </p:grpSpPr>
          <p:sp>
            <p:nvSpPr>
              <p:cNvPr id="5039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95" name="Line 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1" name="Group 14"/>
            <p:cNvGrpSpPr>
              <a:grpSpLocks/>
            </p:cNvGrpSpPr>
            <p:nvPr/>
          </p:nvGrpSpPr>
          <p:grpSpPr bwMode="auto">
            <a:xfrm rot="16200000" flipH="1">
              <a:off x="3096" y="2760"/>
              <a:ext cx="144" cy="192"/>
              <a:chOff x="1827" y="2496"/>
              <a:chExt cx="93" cy="96"/>
            </a:xfrm>
          </p:grpSpPr>
          <p:sp>
            <p:nvSpPr>
              <p:cNvPr id="5039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93" name="Line 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2" name="Group 17"/>
            <p:cNvGrpSpPr>
              <a:grpSpLocks/>
            </p:cNvGrpSpPr>
            <p:nvPr/>
          </p:nvGrpSpPr>
          <p:grpSpPr bwMode="auto">
            <a:xfrm rot="16200000" flipH="1">
              <a:off x="3960" y="2760"/>
              <a:ext cx="144" cy="192"/>
              <a:chOff x="1827" y="2496"/>
              <a:chExt cx="93" cy="96"/>
            </a:xfrm>
          </p:grpSpPr>
          <p:sp>
            <p:nvSpPr>
              <p:cNvPr id="5039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91" name="Line 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3" name="Group 20"/>
            <p:cNvGrpSpPr>
              <a:grpSpLocks/>
            </p:cNvGrpSpPr>
            <p:nvPr/>
          </p:nvGrpSpPr>
          <p:grpSpPr bwMode="auto">
            <a:xfrm rot="16200000" flipH="1">
              <a:off x="4824" y="2760"/>
              <a:ext cx="144" cy="192"/>
              <a:chOff x="1827" y="2496"/>
              <a:chExt cx="93" cy="96"/>
            </a:xfrm>
          </p:grpSpPr>
          <p:sp>
            <p:nvSpPr>
              <p:cNvPr id="5038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89" name="Line 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4" name="Group 23"/>
            <p:cNvGrpSpPr>
              <a:grpSpLocks/>
            </p:cNvGrpSpPr>
            <p:nvPr/>
          </p:nvGrpSpPr>
          <p:grpSpPr bwMode="auto">
            <a:xfrm>
              <a:off x="1056" y="2880"/>
              <a:ext cx="240" cy="96"/>
              <a:chOff x="2112" y="3792"/>
              <a:chExt cx="192" cy="96"/>
            </a:xfrm>
          </p:grpSpPr>
          <p:grpSp>
            <p:nvGrpSpPr>
              <p:cNvPr id="50384" name="Group 2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86" name="Line 2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87" name="Line 2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85" name="Line 2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5" name="Group 28"/>
            <p:cNvGrpSpPr>
              <a:grpSpLocks/>
            </p:cNvGrpSpPr>
            <p:nvPr/>
          </p:nvGrpSpPr>
          <p:grpSpPr bwMode="auto">
            <a:xfrm>
              <a:off x="816" y="2880"/>
              <a:ext cx="240" cy="96"/>
              <a:chOff x="2112" y="3792"/>
              <a:chExt cx="192" cy="96"/>
            </a:xfrm>
          </p:grpSpPr>
          <p:grpSp>
            <p:nvGrpSpPr>
              <p:cNvPr id="50380" name="Group 2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82" name="Line 3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83" name="Line 3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81" name="Line 3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6" name="Group 33"/>
            <p:cNvGrpSpPr>
              <a:grpSpLocks/>
            </p:cNvGrpSpPr>
            <p:nvPr/>
          </p:nvGrpSpPr>
          <p:grpSpPr bwMode="auto">
            <a:xfrm>
              <a:off x="1920" y="2880"/>
              <a:ext cx="240" cy="96"/>
              <a:chOff x="2112" y="3792"/>
              <a:chExt cx="192" cy="96"/>
            </a:xfrm>
          </p:grpSpPr>
          <p:grpSp>
            <p:nvGrpSpPr>
              <p:cNvPr id="50376" name="Group 3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78" name="Line 3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79" name="Line 3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77" name="Line 3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7" name="Group 38"/>
            <p:cNvGrpSpPr>
              <a:grpSpLocks/>
            </p:cNvGrpSpPr>
            <p:nvPr/>
          </p:nvGrpSpPr>
          <p:grpSpPr bwMode="auto">
            <a:xfrm>
              <a:off x="1680" y="2880"/>
              <a:ext cx="240" cy="96"/>
              <a:chOff x="2112" y="3792"/>
              <a:chExt cx="192" cy="96"/>
            </a:xfrm>
          </p:grpSpPr>
          <p:grpSp>
            <p:nvGrpSpPr>
              <p:cNvPr id="50372" name="Group 3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74" name="Line 4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75" name="Line 4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73" name="Line 4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8" name="Group 43"/>
            <p:cNvGrpSpPr>
              <a:grpSpLocks/>
            </p:cNvGrpSpPr>
            <p:nvPr/>
          </p:nvGrpSpPr>
          <p:grpSpPr bwMode="auto">
            <a:xfrm>
              <a:off x="2784" y="2880"/>
              <a:ext cx="240" cy="96"/>
              <a:chOff x="2112" y="3792"/>
              <a:chExt cx="192" cy="96"/>
            </a:xfrm>
          </p:grpSpPr>
          <p:grpSp>
            <p:nvGrpSpPr>
              <p:cNvPr id="50368" name="Group 4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70" name="Line 4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71" name="Line 4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69" name="Line 4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199" name="Group 48"/>
            <p:cNvGrpSpPr>
              <a:grpSpLocks/>
            </p:cNvGrpSpPr>
            <p:nvPr/>
          </p:nvGrpSpPr>
          <p:grpSpPr bwMode="auto">
            <a:xfrm>
              <a:off x="2544" y="2880"/>
              <a:ext cx="240" cy="96"/>
              <a:chOff x="2112" y="3792"/>
              <a:chExt cx="192" cy="96"/>
            </a:xfrm>
          </p:grpSpPr>
          <p:grpSp>
            <p:nvGrpSpPr>
              <p:cNvPr id="50364" name="Group 4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66" name="Line 5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67" name="Line 5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65" name="Line 5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0" name="Group 53"/>
            <p:cNvGrpSpPr>
              <a:grpSpLocks/>
            </p:cNvGrpSpPr>
            <p:nvPr/>
          </p:nvGrpSpPr>
          <p:grpSpPr bwMode="auto">
            <a:xfrm>
              <a:off x="3648" y="2880"/>
              <a:ext cx="240" cy="96"/>
              <a:chOff x="2112" y="3792"/>
              <a:chExt cx="192" cy="96"/>
            </a:xfrm>
          </p:grpSpPr>
          <p:grpSp>
            <p:nvGrpSpPr>
              <p:cNvPr id="50360" name="Group 54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62" name="Line 5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63" name="Line 5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61" name="Line 57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1" name="Group 58"/>
            <p:cNvGrpSpPr>
              <a:grpSpLocks/>
            </p:cNvGrpSpPr>
            <p:nvPr/>
          </p:nvGrpSpPr>
          <p:grpSpPr bwMode="auto">
            <a:xfrm>
              <a:off x="3408" y="2880"/>
              <a:ext cx="240" cy="96"/>
              <a:chOff x="2112" y="3792"/>
              <a:chExt cx="192" cy="96"/>
            </a:xfrm>
          </p:grpSpPr>
          <p:grpSp>
            <p:nvGrpSpPr>
              <p:cNvPr id="50356" name="Group 59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58" name="Line 6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59" name="Line 6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57" name="Line 62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2" name="Group 63"/>
            <p:cNvGrpSpPr>
              <a:grpSpLocks/>
            </p:cNvGrpSpPr>
            <p:nvPr/>
          </p:nvGrpSpPr>
          <p:grpSpPr bwMode="auto">
            <a:xfrm>
              <a:off x="4272" y="2880"/>
              <a:ext cx="480" cy="96"/>
              <a:chOff x="4272" y="2880"/>
              <a:chExt cx="480" cy="96"/>
            </a:xfrm>
          </p:grpSpPr>
          <p:grpSp>
            <p:nvGrpSpPr>
              <p:cNvPr id="50346" name="Group 64"/>
              <p:cNvGrpSpPr>
                <a:grpSpLocks/>
              </p:cNvGrpSpPr>
              <p:nvPr/>
            </p:nvGrpSpPr>
            <p:grpSpPr bwMode="auto">
              <a:xfrm>
                <a:off x="4512" y="2880"/>
                <a:ext cx="240" cy="96"/>
                <a:chOff x="2112" y="3792"/>
                <a:chExt cx="192" cy="96"/>
              </a:xfrm>
            </p:grpSpPr>
            <p:grpSp>
              <p:nvGrpSpPr>
                <p:cNvPr id="50352" name="Group 65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50354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50355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0353" name="Line 68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347" name="Group 69"/>
              <p:cNvGrpSpPr>
                <a:grpSpLocks/>
              </p:cNvGrpSpPr>
              <p:nvPr/>
            </p:nvGrpSpPr>
            <p:grpSpPr bwMode="auto">
              <a:xfrm>
                <a:off x="4272" y="2880"/>
                <a:ext cx="240" cy="96"/>
                <a:chOff x="2112" y="3792"/>
                <a:chExt cx="192" cy="96"/>
              </a:xfrm>
            </p:grpSpPr>
            <p:grpSp>
              <p:nvGrpSpPr>
                <p:cNvPr id="50348" name="Group 70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50350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50351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0349" name="Line 73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50203" name="Group 74"/>
            <p:cNvGrpSpPr>
              <a:grpSpLocks/>
            </p:cNvGrpSpPr>
            <p:nvPr/>
          </p:nvGrpSpPr>
          <p:grpSpPr bwMode="auto">
            <a:xfrm rot="5400000">
              <a:off x="4980" y="2724"/>
              <a:ext cx="120" cy="96"/>
              <a:chOff x="2112" y="3792"/>
              <a:chExt cx="192" cy="96"/>
            </a:xfrm>
          </p:grpSpPr>
          <p:grpSp>
            <p:nvGrpSpPr>
              <p:cNvPr id="50342" name="Group 7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44" name="Line 7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45" name="Line 7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43" name="Line 7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4" name="Group 79"/>
            <p:cNvGrpSpPr>
              <a:grpSpLocks/>
            </p:cNvGrpSpPr>
            <p:nvPr/>
          </p:nvGrpSpPr>
          <p:grpSpPr bwMode="auto">
            <a:xfrm rot="5400000">
              <a:off x="4980" y="2604"/>
              <a:ext cx="120" cy="96"/>
              <a:chOff x="2112" y="3792"/>
              <a:chExt cx="192" cy="96"/>
            </a:xfrm>
          </p:grpSpPr>
          <p:grpSp>
            <p:nvGrpSpPr>
              <p:cNvPr id="50338" name="Group 80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40" name="Line 8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41" name="Line 8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39" name="Line 83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5" name="Group 84"/>
            <p:cNvGrpSpPr>
              <a:grpSpLocks/>
            </p:cNvGrpSpPr>
            <p:nvPr/>
          </p:nvGrpSpPr>
          <p:grpSpPr bwMode="auto">
            <a:xfrm rot="5400000">
              <a:off x="4980" y="2484"/>
              <a:ext cx="120" cy="96"/>
              <a:chOff x="2112" y="3792"/>
              <a:chExt cx="192" cy="96"/>
            </a:xfrm>
          </p:grpSpPr>
          <p:grpSp>
            <p:nvGrpSpPr>
              <p:cNvPr id="50334" name="Group 8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50336" name="Line 8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37" name="Line 8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35" name="Line 8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6" name="Group 89"/>
            <p:cNvGrpSpPr>
              <a:grpSpLocks/>
            </p:cNvGrpSpPr>
            <p:nvPr/>
          </p:nvGrpSpPr>
          <p:grpSpPr bwMode="auto">
            <a:xfrm>
              <a:off x="672" y="2352"/>
              <a:ext cx="96" cy="480"/>
              <a:chOff x="672" y="2472"/>
              <a:chExt cx="96" cy="360"/>
            </a:xfrm>
          </p:grpSpPr>
          <p:grpSp>
            <p:nvGrpSpPr>
              <p:cNvPr id="50319" name="Group 90"/>
              <p:cNvGrpSpPr>
                <a:grpSpLocks/>
              </p:cNvGrpSpPr>
              <p:nvPr/>
            </p:nvGrpSpPr>
            <p:grpSpPr bwMode="auto">
              <a:xfrm rot="5400000">
                <a:off x="660" y="2724"/>
                <a:ext cx="120" cy="96"/>
                <a:chOff x="2112" y="3792"/>
                <a:chExt cx="192" cy="96"/>
              </a:xfrm>
            </p:grpSpPr>
            <p:grpSp>
              <p:nvGrpSpPr>
                <p:cNvPr id="50330" name="Group 9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50332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50333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0331" name="Line 9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320" name="Group 95"/>
              <p:cNvGrpSpPr>
                <a:grpSpLocks/>
              </p:cNvGrpSpPr>
              <p:nvPr/>
            </p:nvGrpSpPr>
            <p:grpSpPr bwMode="auto">
              <a:xfrm rot="5400000">
                <a:off x="660" y="2604"/>
                <a:ext cx="120" cy="96"/>
                <a:chOff x="2112" y="3792"/>
                <a:chExt cx="192" cy="96"/>
              </a:xfrm>
            </p:grpSpPr>
            <p:grpSp>
              <p:nvGrpSpPr>
                <p:cNvPr id="50326" name="Group 96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5032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50329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0327" name="Line 99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321" name="Group 100"/>
              <p:cNvGrpSpPr>
                <a:grpSpLocks/>
              </p:cNvGrpSpPr>
              <p:nvPr/>
            </p:nvGrpSpPr>
            <p:grpSpPr bwMode="auto">
              <a:xfrm rot="5400000">
                <a:off x="660" y="2484"/>
                <a:ext cx="120" cy="96"/>
                <a:chOff x="2112" y="3792"/>
                <a:chExt cx="192" cy="96"/>
              </a:xfrm>
            </p:grpSpPr>
            <p:grpSp>
              <p:nvGrpSpPr>
                <p:cNvPr id="50322" name="Group 101"/>
                <p:cNvGrpSpPr>
                  <a:grpSpLocks/>
                </p:cNvGrpSpPr>
                <p:nvPr/>
              </p:nvGrpSpPr>
              <p:grpSpPr bwMode="auto">
                <a:xfrm rot="10800000">
                  <a:off x="2112" y="3792"/>
                  <a:ext cx="192" cy="96"/>
                  <a:chOff x="3216" y="2736"/>
                  <a:chExt cx="336" cy="96"/>
                </a:xfrm>
              </p:grpSpPr>
              <p:sp>
                <p:nvSpPr>
                  <p:cNvPr id="50324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50325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0323" name="Line 104"/>
                <p:cNvSpPr>
                  <a:spLocks noChangeShapeType="1"/>
                </p:cNvSpPr>
                <p:nvPr/>
              </p:nvSpPr>
              <p:spPr bwMode="auto">
                <a:xfrm>
                  <a:off x="2112" y="3840"/>
                  <a:ext cx="192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50207" name="Group 105"/>
            <p:cNvGrpSpPr>
              <a:grpSpLocks/>
            </p:cNvGrpSpPr>
            <p:nvPr/>
          </p:nvGrpSpPr>
          <p:grpSpPr bwMode="auto">
            <a:xfrm rot="5400000">
              <a:off x="792" y="744"/>
              <a:ext cx="144" cy="192"/>
              <a:chOff x="1827" y="2496"/>
              <a:chExt cx="93" cy="96"/>
            </a:xfrm>
          </p:grpSpPr>
          <p:sp>
            <p:nvSpPr>
              <p:cNvPr id="5031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18" name="Line 10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8" name="Group 108"/>
            <p:cNvGrpSpPr>
              <a:grpSpLocks/>
            </p:cNvGrpSpPr>
            <p:nvPr/>
          </p:nvGrpSpPr>
          <p:grpSpPr bwMode="auto">
            <a:xfrm rot="5400000">
              <a:off x="1368" y="744"/>
              <a:ext cx="144" cy="192"/>
              <a:chOff x="1827" y="2496"/>
              <a:chExt cx="93" cy="96"/>
            </a:xfrm>
          </p:grpSpPr>
          <p:sp>
            <p:nvSpPr>
              <p:cNvPr id="5031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16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09" name="Group 111"/>
            <p:cNvGrpSpPr>
              <a:grpSpLocks/>
            </p:cNvGrpSpPr>
            <p:nvPr/>
          </p:nvGrpSpPr>
          <p:grpSpPr bwMode="auto">
            <a:xfrm rot="16200000" flipH="1">
              <a:off x="2232" y="744"/>
              <a:ext cx="144" cy="192"/>
              <a:chOff x="1827" y="2496"/>
              <a:chExt cx="93" cy="96"/>
            </a:xfrm>
          </p:grpSpPr>
          <p:sp>
            <p:nvSpPr>
              <p:cNvPr id="5031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14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0" name="Group 114"/>
            <p:cNvGrpSpPr>
              <a:grpSpLocks/>
            </p:cNvGrpSpPr>
            <p:nvPr/>
          </p:nvGrpSpPr>
          <p:grpSpPr bwMode="auto">
            <a:xfrm rot="5400000">
              <a:off x="2520" y="744"/>
              <a:ext cx="144" cy="192"/>
              <a:chOff x="1827" y="2496"/>
              <a:chExt cx="93" cy="96"/>
            </a:xfrm>
          </p:grpSpPr>
          <p:sp>
            <p:nvSpPr>
              <p:cNvPr id="5031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12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1" name="Group 117"/>
            <p:cNvGrpSpPr>
              <a:grpSpLocks/>
            </p:cNvGrpSpPr>
            <p:nvPr/>
          </p:nvGrpSpPr>
          <p:grpSpPr bwMode="auto">
            <a:xfrm rot="16200000" flipH="1">
              <a:off x="4536" y="744"/>
              <a:ext cx="144" cy="192"/>
              <a:chOff x="1827" y="2496"/>
              <a:chExt cx="93" cy="96"/>
            </a:xfrm>
          </p:grpSpPr>
          <p:sp>
            <p:nvSpPr>
              <p:cNvPr id="5030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10" name="Line 1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0212" name="Group 120"/>
            <p:cNvGrpSpPr>
              <a:grpSpLocks/>
            </p:cNvGrpSpPr>
            <p:nvPr/>
          </p:nvGrpSpPr>
          <p:grpSpPr bwMode="auto">
            <a:xfrm rot="16200000" flipH="1">
              <a:off x="3672" y="744"/>
              <a:ext cx="144" cy="192"/>
              <a:chOff x="1827" y="2496"/>
              <a:chExt cx="93" cy="96"/>
            </a:xfrm>
          </p:grpSpPr>
          <p:sp>
            <p:nvSpPr>
              <p:cNvPr id="5030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308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13" name="Line 123"/>
            <p:cNvSpPr>
              <a:spLocks noChangeShapeType="1"/>
            </p:cNvSpPr>
            <p:nvPr/>
          </p:nvSpPr>
          <p:spPr bwMode="auto">
            <a:xfrm>
              <a:off x="1152" y="9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14" name="Line 124"/>
            <p:cNvSpPr>
              <a:spLocks noChangeShapeType="1"/>
            </p:cNvSpPr>
            <p:nvPr/>
          </p:nvSpPr>
          <p:spPr bwMode="auto">
            <a:xfrm>
              <a:off x="1152" y="12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215" name="Group 125"/>
            <p:cNvGrpSpPr>
              <a:grpSpLocks/>
            </p:cNvGrpSpPr>
            <p:nvPr/>
          </p:nvGrpSpPr>
          <p:grpSpPr bwMode="auto">
            <a:xfrm flipH="1">
              <a:off x="1152" y="1296"/>
              <a:ext cx="240" cy="432"/>
              <a:chOff x="1624" y="344"/>
              <a:chExt cx="264" cy="528"/>
            </a:xfrm>
          </p:grpSpPr>
          <p:sp>
            <p:nvSpPr>
              <p:cNvPr id="50297" name="Rectangle 126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0298" name="Rectangle 127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50299" name="Group 128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5030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06" name="Line 13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300" name="Group 131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5030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304" name="Line 13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301" name="Text Box 134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50302" name="Text Box 135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50216" name="Text Box 136"/>
            <p:cNvSpPr txBox="1">
              <a:spLocks noChangeArrowheads="1"/>
            </p:cNvSpPr>
            <p:nvPr/>
          </p:nvSpPr>
          <p:spPr bwMode="auto">
            <a:xfrm>
              <a:off x="1090" y="100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Mechanical Room</a:t>
              </a:r>
            </a:p>
          </p:txBody>
        </p:sp>
        <p:sp>
          <p:nvSpPr>
            <p:cNvPr id="50217" name="Text Box 137"/>
            <p:cNvSpPr txBox="1">
              <a:spLocks noChangeArrowheads="1"/>
            </p:cNvSpPr>
            <p:nvPr/>
          </p:nvSpPr>
          <p:spPr bwMode="auto">
            <a:xfrm>
              <a:off x="1776" y="249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Insurance Office</a:t>
              </a:r>
            </a:p>
          </p:txBody>
        </p:sp>
        <p:sp>
          <p:nvSpPr>
            <p:cNvPr id="50218" name="Line 138"/>
            <p:cNvSpPr>
              <a:spLocks noChangeShapeType="1"/>
            </p:cNvSpPr>
            <p:nvPr/>
          </p:nvSpPr>
          <p:spPr bwMode="auto">
            <a:xfrm>
              <a:off x="720" y="23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19" name="Line 139"/>
            <p:cNvSpPr>
              <a:spLocks noChangeShapeType="1"/>
            </p:cNvSpPr>
            <p:nvPr/>
          </p:nvSpPr>
          <p:spPr bwMode="auto">
            <a:xfrm>
              <a:off x="864" y="1296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20" name="Line 140"/>
            <p:cNvSpPr>
              <a:spLocks noChangeShapeType="1"/>
            </p:cNvSpPr>
            <p:nvPr/>
          </p:nvSpPr>
          <p:spPr bwMode="auto">
            <a:xfrm>
              <a:off x="720" y="12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221" name="Group 141"/>
            <p:cNvGrpSpPr>
              <a:grpSpLocks/>
            </p:cNvGrpSpPr>
            <p:nvPr/>
          </p:nvGrpSpPr>
          <p:grpSpPr bwMode="auto">
            <a:xfrm rot="5400000">
              <a:off x="720" y="1200"/>
              <a:ext cx="96" cy="96"/>
              <a:chOff x="1827" y="2496"/>
              <a:chExt cx="93" cy="96"/>
            </a:xfrm>
          </p:grpSpPr>
          <p:sp>
            <p:nvSpPr>
              <p:cNvPr id="5029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296" name="Line 1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0222" name="Text Box 144"/>
            <p:cNvSpPr txBox="1">
              <a:spLocks noChangeArrowheads="1"/>
            </p:cNvSpPr>
            <p:nvPr/>
          </p:nvSpPr>
          <p:spPr bwMode="auto">
            <a:xfrm>
              <a:off x="624" y="960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Storage Office</a:t>
              </a:r>
            </a:p>
          </p:txBody>
        </p:sp>
        <p:sp>
          <p:nvSpPr>
            <p:cNvPr id="50223" name="Text Box 145"/>
            <p:cNvSpPr txBox="1">
              <a:spLocks noChangeArrowheads="1"/>
            </p:cNvSpPr>
            <p:nvPr/>
          </p:nvSpPr>
          <p:spPr bwMode="auto">
            <a:xfrm>
              <a:off x="768" y="172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Service Counter</a:t>
              </a:r>
            </a:p>
          </p:txBody>
        </p:sp>
        <p:sp>
          <p:nvSpPr>
            <p:cNvPr id="50224" name="Text Box 146"/>
            <p:cNvSpPr txBox="1">
              <a:spLocks noChangeArrowheads="1"/>
            </p:cNvSpPr>
            <p:nvPr/>
          </p:nvSpPr>
          <p:spPr bwMode="auto">
            <a:xfrm>
              <a:off x="912" y="2208"/>
              <a:ext cx="5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Open Dining Area</a:t>
              </a:r>
            </a:p>
          </p:txBody>
        </p:sp>
        <p:sp>
          <p:nvSpPr>
            <p:cNvPr id="50225" name="Text Box 147"/>
            <p:cNvSpPr txBox="1">
              <a:spLocks noChangeArrowheads="1"/>
            </p:cNvSpPr>
            <p:nvPr/>
          </p:nvSpPr>
          <p:spPr bwMode="auto">
            <a:xfrm>
              <a:off x="864" y="2496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Sandwich Shop</a:t>
              </a:r>
            </a:p>
          </p:txBody>
        </p:sp>
        <p:grpSp>
          <p:nvGrpSpPr>
            <p:cNvPr id="50226" name="Group 148"/>
            <p:cNvGrpSpPr>
              <a:grpSpLocks/>
            </p:cNvGrpSpPr>
            <p:nvPr/>
          </p:nvGrpSpPr>
          <p:grpSpPr bwMode="auto">
            <a:xfrm flipH="1">
              <a:off x="1584" y="912"/>
              <a:ext cx="240" cy="432"/>
              <a:chOff x="1624" y="344"/>
              <a:chExt cx="264" cy="528"/>
            </a:xfrm>
          </p:grpSpPr>
          <p:sp>
            <p:nvSpPr>
              <p:cNvPr id="50285" name="Rectangle 149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0286" name="Rectangle 150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50287" name="Group 151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5029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94" name="Line 15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288" name="Group 154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5029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92" name="Line 15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89" name="Text Box 157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50290" name="Text Box 158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50227" name="Rectangle 159"/>
            <p:cNvSpPr>
              <a:spLocks noChangeArrowheads="1"/>
            </p:cNvSpPr>
            <p:nvPr/>
          </p:nvSpPr>
          <p:spPr bwMode="auto">
            <a:xfrm>
              <a:off x="1872" y="2352"/>
              <a:ext cx="576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0228" name="Text Box 160"/>
            <p:cNvSpPr txBox="1">
              <a:spLocks noChangeArrowheads="1"/>
            </p:cNvSpPr>
            <p:nvPr/>
          </p:nvSpPr>
          <p:spPr bwMode="auto">
            <a:xfrm>
              <a:off x="1872" y="1056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Coffee Area</a:t>
              </a:r>
            </a:p>
          </p:txBody>
        </p:sp>
        <p:sp>
          <p:nvSpPr>
            <p:cNvPr id="50229" name="Text Box 161"/>
            <p:cNvSpPr txBox="1">
              <a:spLocks noChangeArrowheads="1"/>
            </p:cNvSpPr>
            <p:nvPr/>
          </p:nvSpPr>
          <p:spPr bwMode="auto">
            <a:xfrm>
              <a:off x="1872" y="2208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Reception</a:t>
              </a:r>
            </a:p>
          </p:txBody>
        </p:sp>
        <p:sp>
          <p:nvSpPr>
            <p:cNvPr id="50230" name="Text Box 162"/>
            <p:cNvSpPr txBox="1">
              <a:spLocks noChangeArrowheads="1"/>
            </p:cNvSpPr>
            <p:nvPr/>
          </p:nvSpPr>
          <p:spPr bwMode="auto">
            <a:xfrm>
              <a:off x="1728" y="1584"/>
              <a:ext cx="5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Partitioned Cubicles</a:t>
              </a:r>
            </a:p>
          </p:txBody>
        </p:sp>
        <p:sp>
          <p:nvSpPr>
            <p:cNvPr id="50231" name="Line 163"/>
            <p:cNvSpPr>
              <a:spLocks noChangeShapeType="1"/>
            </p:cNvSpPr>
            <p:nvPr/>
          </p:nvSpPr>
          <p:spPr bwMode="auto">
            <a:xfrm>
              <a:off x="1584" y="158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2" name="Line 164"/>
            <p:cNvSpPr>
              <a:spLocks noChangeShapeType="1"/>
            </p:cNvSpPr>
            <p:nvPr/>
          </p:nvSpPr>
          <p:spPr bwMode="auto">
            <a:xfrm>
              <a:off x="1584" y="18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3" name="Line 165"/>
            <p:cNvSpPr>
              <a:spLocks noChangeShapeType="1"/>
            </p:cNvSpPr>
            <p:nvPr/>
          </p:nvSpPr>
          <p:spPr bwMode="auto">
            <a:xfrm>
              <a:off x="1584" y="13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4" name="Line 166"/>
            <p:cNvSpPr>
              <a:spLocks noChangeShapeType="1"/>
            </p:cNvSpPr>
            <p:nvPr/>
          </p:nvSpPr>
          <p:spPr bwMode="auto">
            <a:xfrm>
              <a:off x="1584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5" name="Line 167"/>
            <p:cNvSpPr>
              <a:spLocks noChangeShapeType="1"/>
            </p:cNvSpPr>
            <p:nvPr/>
          </p:nvSpPr>
          <p:spPr bwMode="auto">
            <a:xfrm>
              <a:off x="2160" y="158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6" name="Line 168"/>
            <p:cNvSpPr>
              <a:spLocks noChangeShapeType="1"/>
            </p:cNvSpPr>
            <p:nvPr/>
          </p:nvSpPr>
          <p:spPr bwMode="auto">
            <a:xfrm>
              <a:off x="2160" y="187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7" name="Line 169"/>
            <p:cNvSpPr>
              <a:spLocks noChangeShapeType="1"/>
            </p:cNvSpPr>
            <p:nvPr/>
          </p:nvSpPr>
          <p:spPr bwMode="auto">
            <a:xfrm>
              <a:off x="2160" y="134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8" name="Line 170"/>
            <p:cNvSpPr>
              <a:spLocks noChangeShapeType="1"/>
            </p:cNvSpPr>
            <p:nvPr/>
          </p:nvSpPr>
          <p:spPr bwMode="auto">
            <a:xfrm>
              <a:off x="2160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39" name="Line 171"/>
            <p:cNvSpPr>
              <a:spLocks noChangeShapeType="1"/>
            </p:cNvSpPr>
            <p:nvPr/>
          </p:nvSpPr>
          <p:spPr bwMode="auto">
            <a:xfrm>
              <a:off x="2448" y="1488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40" name="Line 172"/>
            <p:cNvSpPr>
              <a:spLocks noChangeShapeType="1"/>
            </p:cNvSpPr>
            <p:nvPr/>
          </p:nvSpPr>
          <p:spPr bwMode="auto">
            <a:xfrm>
              <a:off x="3456" y="912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241" name="Group 173"/>
            <p:cNvGrpSpPr>
              <a:grpSpLocks/>
            </p:cNvGrpSpPr>
            <p:nvPr/>
          </p:nvGrpSpPr>
          <p:grpSpPr bwMode="auto">
            <a:xfrm>
              <a:off x="3936" y="912"/>
              <a:ext cx="240" cy="432"/>
              <a:chOff x="1624" y="344"/>
              <a:chExt cx="264" cy="528"/>
            </a:xfrm>
          </p:grpSpPr>
          <p:sp>
            <p:nvSpPr>
              <p:cNvPr id="50275" name="Rectangle 17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0276" name="Rectangle 17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50277" name="Group 17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5028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84" name="Line 17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278" name="Group 17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5028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82" name="Line 18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79" name="Text Box 18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50280" name="Text Box 18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50242" name="Group 184"/>
            <p:cNvGrpSpPr>
              <a:grpSpLocks/>
            </p:cNvGrpSpPr>
            <p:nvPr/>
          </p:nvGrpSpPr>
          <p:grpSpPr bwMode="auto">
            <a:xfrm>
              <a:off x="3024" y="1392"/>
              <a:ext cx="336" cy="96"/>
              <a:chOff x="3696" y="2016"/>
              <a:chExt cx="384" cy="155"/>
            </a:xfrm>
          </p:grpSpPr>
          <p:grpSp>
            <p:nvGrpSpPr>
              <p:cNvPr id="50269" name="Group 185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5027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74" name="Line 18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270" name="Group 188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5027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72" name="Line 19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0243" name="Text Box 191"/>
            <p:cNvSpPr txBox="1">
              <a:spLocks noChangeArrowheads="1"/>
            </p:cNvSpPr>
            <p:nvPr/>
          </p:nvSpPr>
          <p:spPr bwMode="auto">
            <a:xfrm>
              <a:off x="4128" y="2400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50244" name="Text Box 192"/>
            <p:cNvSpPr txBox="1">
              <a:spLocks noChangeArrowheads="1"/>
            </p:cNvSpPr>
            <p:nvPr/>
          </p:nvSpPr>
          <p:spPr bwMode="auto">
            <a:xfrm>
              <a:off x="2688" y="1104"/>
              <a:ext cx="5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</a:t>
              </a:r>
            </a:p>
          </p:txBody>
        </p:sp>
        <p:grpSp>
          <p:nvGrpSpPr>
            <p:cNvPr id="50245" name="Group 193"/>
            <p:cNvGrpSpPr>
              <a:grpSpLocks/>
            </p:cNvGrpSpPr>
            <p:nvPr/>
          </p:nvGrpSpPr>
          <p:grpSpPr bwMode="auto">
            <a:xfrm>
              <a:off x="4800" y="912"/>
              <a:ext cx="240" cy="432"/>
              <a:chOff x="1624" y="344"/>
              <a:chExt cx="264" cy="528"/>
            </a:xfrm>
          </p:grpSpPr>
          <p:sp>
            <p:nvSpPr>
              <p:cNvPr id="50259" name="Rectangle 194"/>
              <p:cNvSpPr>
                <a:spLocks noChangeArrowheads="1"/>
              </p:cNvSpPr>
              <p:nvPr/>
            </p:nvSpPr>
            <p:spPr bwMode="auto">
              <a:xfrm>
                <a:off x="1624" y="608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0260" name="Rectangle 195"/>
              <p:cNvSpPr>
                <a:spLocks noChangeArrowheads="1"/>
              </p:cNvSpPr>
              <p:nvPr/>
            </p:nvSpPr>
            <p:spPr bwMode="auto">
              <a:xfrm>
                <a:off x="1624" y="344"/>
                <a:ext cx="255" cy="26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50261" name="Group 196"/>
              <p:cNvGrpSpPr>
                <a:grpSpLocks/>
              </p:cNvGrpSpPr>
              <p:nvPr/>
            </p:nvGrpSpPr>
            <p:grpSpPr bwMode="auto">
              <a:xfrm flipH="1">
                <a:off x="1626" y="767"/>
                <a:ext cx="82" cy="105"/>
                <a:chOff x="1827" y="2496"/>
                <a:chExt cx="93" cy="96"/>
              </a:xfrm>
            </p:grpSpPr>
            <p:sp>
              <p:nvSpPr>
                <p:cNvPr id="50267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68" name="Line 19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0262" name="Group 199"/>
              <p:cNvGrpSpPr>
                <a:grpSpLocks/>
              </p:cNvGrpSpPr>
              <p:nvPr/>
            </p:nvGrpSpPr>
            <p:grpSpPr bwMode="auto">
              <a:xfrm flipH="1" flipV="1">
                <a:off x="1626" y="344"/>
                <a:ext cx="82" cy="105"/>
                <a:chOff x="1827" y="2496"/>
                <a:chExt cx="93" cy="96"/>
              </a:xfrm>
            </p:grpSpPr>
            <p:sp>
              <p:nvSpPr>
                <p:cNvPr id="5026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0266" name="Line 20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0263" name="Text Box 202"/>
              <p:cNvSpPr txBox="1">
                <a:spLocks noChangeArrowheads="1"/>
              </p:cNvSpPr>
              <p:nvPr/>
            </p:nvSpPr>
            <p:spPr bwMode="auto">
              <a:xfrm>
                <a:off x="1624" y="410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50264" name="Text Box 203"/>
              <p:cNvSpPr txBox="1">
                <a:spLocks noChangeArrowheads="1"/>
              </p:cNvSpPr>
              <p:nvPr/>
            </p:nvSpPr>
            <p:spPr bwMode="auto">
              <a:xfrm>
                <a:off x="1624" y="651"/>
                <a:ext cx="264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50246" name="Line 204"/>
            <p:cNvSpPr>
              <a:spLocks noChangeShapeType="1"/>
            </p:cNvSpPr>
            <p:nvPr/>
          </p:nvSpPr>
          <p:spPr bwMode="auto">
            <a:xfrm>
              <a:off x="720" y="3216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47" name="Line 205"/>
            <p:cNvSpPr>
              <a:spLocks noChangeShapeType="1"/>
            </p:cNvSpPr>
            <p:nvPr/>
          </p:nvSpPr>
          <p:spPr bwMode="auto">
            <a:xfrm>
              <a:off x="720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48" name="Line 206"/>
            <p:cNvSpPr>
              <a:spLocks noChangeShapeType="1"/>
            </p:cNvSpPr>
            <p:nvPr/>
          </p:nvSpPr>
          <p:spPr bwMode="auto">
            <a:xfrm>
              <a:off x="5040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49" name="Text Box 207"/>
            <p:cNvSpPr txBox="1">
              <a:spLocks noChangeArrowheads="1"/>
            </p:cNvSpPr>
            <p:nvPr/>
          </p:nvSpPr>
          <p:spPr bwMode="auto">
            <a:xfrm>
              <a:off x="2448" y="3024"/>
              <a:ext cx="9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Covered Walkway</a:t>
              </a:r>
            </a:p>
          </p:txBody>
        </p:sp>
        <p:sp>
          <p:nvSpPr>
            <p:cNvPr id="50250" name="Line 208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51" name="Line 209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252" name="Text Box 210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50253" name="Text Box 211"/>
            <p:cNvSpPr txBox="1">
              <a:spLocks noChangeArrowheads="1"/>
            </p:cNvSpPr>
            <p:nvPr/>
          </p:nvSpPr>
          <p:spPr bwMode="auto">
            <a:xfrm>
              <a:off x="2976" y="2400"/>
              <a:ext cx="67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latin typeface="Arial" charset="0"/>
                </a:rPr>
                <a:t>Chris's </a:t>
              </a:r>
              <a:r>
                <a:rPr lang="en-US" sz="1200" b="1" dirty="0">
                  <a:latin typeface="Arial" charset="0"/>
                </a:rPr>
                <a:t>Steak House</a:t>
              </a:r>
            </a:p>
          </p:txBody>
        </p:sp>
        <p:sp>
          <p:nvSpPr>
            <p:cNvPr id="50254" name="Text Box 212"/>
            <p:cNvSpPr txBox="1">
              <a:spLocks noChangeArrowheads="1"/>
            </p:cNvSpPr>
            <p:nvPr/>
          </p:nvSpPr>
          <p:spPr bwMode="auto">
            <a:xfrm>
              <a:off x="2784" y="3312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50255" name="Text Box 213"/>
            <p:cNvSpPr txBox="1">
              <a:spLocks noChangeArrowheads="1"/>
            </p:cNvSpPr>
            <p:nvPr/>
          </p:nvSpPr>
          <p:spPr bwMode="auto">
            <a:xfrm>
              <a:off x="144" y="1872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50256" name="Text Box 214"/>
            <p:cNvSpPr txBox="1">
              <a:spLocks noChangeArrowheads="1"/>
            </p:cNvSpPr>
            <p:nvPr/>
          </p:nvSpPr>
          <p:spPr bwMode="auto">
            <a:xfrm>
              <a:off x="2784" y="480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50257" name="Text Box 215"/>
            <p:cNvSpPr txBox="1">
              <a:spLocks noChangeArrowheads="1"/>
            </p:cNvSpPr>
            <p:nvPr/>
          </p:nvSpPr>
          <p:spPr bwMode="auto">
            <a:xfrm>
              <a:off x="5136" y="182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50258" name="Oval 216"/>
            <p:cNvSpPr>
              <a:spLocks noChangeArrowheads="1"/>
            </p:cNvSpPr>
            <p:nvPr/>
          </p:nvSpPr>
          <p:spPr bwMode="auto">
            <a:xfrm>
              <a:off x="816" y="1392"/>
              <a:ext cx="144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50178" name="Object 217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261164"/>
              </p:ext>
            </p:extLst>
          </p:nvPr>
        </p:nvGraphicFramePr>
        <p:xfrm>
          <a:off x="995363" y="5772150"/>
          <a:ext cx="580866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5772150"/>
                        <a:ext cx="5808662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Text Box 218"/>
          <p:cNvSpPr txBox="1">
            <a:spLocks noChangeArrowheads="1"/>
          </p:cNvSpPr>
          <p:nvPr/>
        </p:nvSpPr>
        <p:spPr bwMode="auto">
          <a:xfrm>
            <a:off x="5691188" y="54102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8" descr="This is a picture of the other side of the same shopping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62E3FE1-0DA1-4661-BACA-CD33B1986FE0}" type="slidenum">
              <a:rPr lang="en-US"/>
              <a:pPr>
                <a:defRPr/>
              </a:pPr>
              <a:t>291</a:t>
            </a:fld>
            <a:endParaRPr lang="en-US" dirty="0"/>
          </a:p>
        </p:txBody>
      </p:sp>
      <p:sp>
        <p:nvSpPr>
          <p:cNvPr id="62468" name="Text Box 3"/>
          <p:cNvSpPr txBox="1">
            <a:spLocks noChangeArrowheads="1"/>
          </p:cNvSpPr>
          <p:nvPr/>
        </p:nvSpPr>
        <p:spPr bwMode="auto">
          <a:xfrm>
            <a:off x="2971800" y="5334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2469" name="Line 4"/>
          <p:cNvSpPr>
            <a:spLocks noChangeShapeType="1"/>
          </p:cNvSpPr>
          <p:nvPr/>
        </p:nvSpPr>
        <p:spPr bwMode="auto">
          <a:xfrm flipH="1" flipV="1">
            <a:off x="3429000" y="44958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0" name="Text Box 5"/>
          <p:cNvSpPr txBox="1">
            <a:spLocks noChangeArrowheads="1"/>
          </p:cNvSpPr>
          <p:nvPr/>
        </p:nvSpPr>
        <p:spPr bwMode="auto">
          <a:xfrm>
            <a:off x="7467600" y="5486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62471" name="Line 6"/>
          <p:cNvSpPr>
            <a:spLocks noChangeShapeType="1"/>
          </p:cNvSpPr>
          <p:nvPr/>
        </p:nvSpPr>
        <p:spPr bwMode="auto">
          <a:xfrm flipV="1">
            <a:off x="8153400" y="4724400"/>
            <a:ext cx="3048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9" descr="This is another picture of the front of the same shopping ce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1922996-B04A-4579-8999-0496E13E552C}" type="slidenum">
              <a:rPr lang="en-US"/>
              <a:pPr>
                <a:defRPr/>
              </a:pPr>
              <a:t>292</a:t>
            </a:fld>
            <a:endParaRPr lang="en-US" dirty="0"/>
          </a:p>
        </p:txBody>
      </p:sp>
      <p:sp>
        <p:nvSpPr>
          <p:cNvPr id="63492" name="Text Box 3"/>
          <p:cNvSpPr txBox="1">
            <a:spLocks noChangeArrowheads="1"/>
          </p:cNvSpPr>
          <p:nvPr/>
        </p:nvSpPr>
        <p:spPr bwMode="auto">
          <a:xfrm>
            <a:off x="3733800" y="3624263"/>
            <a:ext cx="2514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 smtClean="0">
                <a:latin typeface="Arial" charset="0"/>
              </a:rPr>
              <a:t>Chris's </a:t>
            </a:r>
            <a:r>
              <a:rPr lang="en-US" sz="1600" b="1" dirty="0">
                <a:latin typeface="Arial" charset="0"/>
              </a:rPr>
              <a:t>Steak House</a:t>
            </a:r>
          </a:p>
        </p:txBody>
      </p:sp>
      <p:sp>
        <p:nvSpPr>
          <p:cNvPr id="63493" name="Text Box 4"/>
          <p:cNvSpPr txBox="1">
            <a:spLocks noChangeArrowheads="1"/>
          </p:cNvSpPr>
          <p:nvPr/>
        </p:nvSpPr>
        <p:spPr bwMode="auto">
          <a:xfrm>
            <a:off x="3048000" y="5105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63494" name="Text Box 5"/>
          <p:cNvSpPr txBox="1">
            <a:spLocks noChangeArrowheads="1"/>
          </p:cNvSpPr>
          <p:nvPr/>
        </p:nvSpPr>
        <p:spPr bwMode="auto">
          <a:xfrm>
            <a:off x="7543800" y="48387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3495" name="Line 6"/>
          <p:cNvSpPr>
            <a:spLocks noChangeShapeType="1"/>
          </p:cNvSpPr>
          <p:nvPr/>
        </p:nvSpPr>
        <p:spPr bwMode="auto">
          <a:xfrm flipH="1" flipV="1">
            <a:off x="3657600" y="42672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6" name="Line 7"/>
          <p:cNvSpPr>
            <a:spLocks noChangeShapeType="1"/>
          </p:cNvSpPr>
          <p:nvPr/>
        </p:nvSpPr>
        <p:spPr bwMode="auto">
          <a:xfrm flipV="1">
            <a:off x="8077200" y="3962400"/>
            <a:ext cx="4572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0E035C5-AACA-4572-B9DA-1CA27A0E65AA}" type="slidenum">
              <a:rPr lang="en-US"/>
              <a:pPr>
                <a:defRPr/>
              </a:pPr>
              <a:t>293</a:t>
            </a:fld>
            <a:endParaRPr lang="en-US" dirty="0"/>
          </a:p>
        </p:txBody>
      </p:sp>
      <p:sp>
        <p:nvSpPr>
          <p:cNvPr id="64515" name="Rectangle 224"/>
          <p:cNvSpPr>
            <a:spLocks noChangeArrowheads="1"/>
          </p:cNvSpPr>
          <p:nvPr/>
        </p:nvSpPr>
        <p:spPr bwMode="auto">
          <a:xfrm>
            <a:off x="0" y="0"/>
            <a:ext cx="9144000" cy="624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4516" name="Line 2"/>
          <p:cNvSpPr>
            <a:spLocks noChangeShapeType="1"/>
          </p:cNvSpPr>
          <p:nvPr/>
        </p:nvSpPr>
        <p:spPr bwMode="auto">
          <a:xfrm>
            <a:off x="1143000" y="14478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17" name="Line 3"/>
          <p:cNvSpPr>
            <a:spLocks noChangeShapeType="1"/>
          </p:cNvSpPr>
          <p:nvPr/>
        </p:nvSpPr>
        <p:spPr bwMode="auto">
          <a:xfrm>
            <a:off x="8001000" y="14478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18" name="Line 4"/>
          <p:cNvSpPr>
            <a:spLocks noChangeShapeType="1"/>
          </p:cNvSpPr>
          <p:nvPr/>
        </p:nvSpPr>
        <p:spPr bwMode="auto">
          <a:xfrm>
            <a:off x="1143000" y="14478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19" name="Line 5"/>
          <p:cNvSpPr>
            <a:spLocks noChangeShapeType="1"/>
          </p:cNvSpPr>
          <p:nvPr/>
        </p:nvSpPr>
        <p:spPr bwMode="auto">
          <a:xfrm>
            <a:off x="1143000" y="46482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0" name="Line 6"/>
          <p:cNvSpPr>
            <a:spLocks noChangeShapeType="1"/>
          </p:cNvSpPr>
          <p:nvPr/>
        </p:nvSpPr>
        <p:spPr bwMode="auto">
          <a:xfrm>
            <a:off x="2514600" y="14478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1" name="Line 7"/>
          <p:cNvSpPr>
            <a:spLocks noChangeShapeType="1"/>
          </p:cNvSpPr>
          <p:nvPr/>
        </p:nvSpPr>
        <p:spPr bwMode="auto">
          <a:xfrm>
            <a:off x="3886200" y="1447800"/>
            <a:ext cx="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22" name="Group 8"/>
          <p:cNvGrpSpPr>
            <a:grpSpLocks/>
          </p:cNvGrpSpPr>
          <p:nvPr/>
        </p:nvGrpSpPr>
        <p:grpSpPr bwMode="auto">
          <a:xfrm rot="16200000" flipH="1">
            <a:off x="2171700" y="4381500"/>
            <a:ext cx="228600" cy="304800"/>
            <a:chOff x="1827" y="2496"/>
            <a:chExt cx="93" cy="96"/>
          </a:xfrm>
        </p:grpSpPr>
        <p:sp>
          <p:nvSpPr>
            <p:cNvPr id="64734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735" name="Line 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23" name="Group 11"/>
          <p:cNvGrpSpPr>
            <a:grpSpLocks/>
          </p:cNvGrpSpPr>
          <p:nvPr/>
        </p:nvGrpSpPr>
        <p:grpSpPr bwMode="auto">
          <a:xfrm rot="16200000" flipH="1">
            <a:off x="3543300" y="4381500"/>
            <a:ext cx="228600" cy="304800"/>
            <a:chOff x="1827" y="2496"/>
            <a:chExt cx="93" cy="96"/>
          </a:xfrm>
        </p:grpSpPr>
        <p:sp>
          <p:nvSpPr>
            <p:cNvPr id="6473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733" name="Line 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24" name="Group 14"/>
          <p:cNvGrpSpPr>
            <a:grpSpLocks/>
          </p:cNvGrpSpPr>
          <p:nvPr/>
        </p:nvGrpSpPr>
        <p:grpSpPr bwMode="auto">
          <a:xfrm rot="16200000" flipH="1">
            <a:off x="4914900" y="4381500"/>
            <a:ext cx="228600" cy="304800"/>
            <a:chOff x="1827" y="2496"/>
            <a:chExt cx="93" cy="96"/>
          </a:xfrm>
        </p:grpSpPr>
        <p:sp>
          <p:nvSpPr>
            <p:cNvPr id="6473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731" name="Line 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25" name="Group 17"/>
          <p:cNvGrpSpPr>
            <a:grpSpLocks/>
          </p:cNvGrpSpPr>
          <p:nvPr/>
        </p:nvGrpSpPr>
        <p:grpSpPr bwMode="auto">
          <a:xfrm rot="16200000" flipH="1">
            <a:off x="6286500" y="4381500"/>
            <a:ext cx="228600" cy="304800"/>
            <a:chOff x="1827" y="2496"/>
            <a:chExt cx="93" cy="96"/>
          </a:xfrm>
        </p:grpSpPr>
        <p:sp>
          <p:nvSpPr>
            <p:cNvPr id="6472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729" name="Line 1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26" name="Group 20"/>
          <p:cNvGrpSpPr>
            <a:grpSpLocks/>
          </p:cNvGrpSpPr>
          <p:nvPr/>
        </p:nvGrpSpPr>
        <p:grpSpPr bwMode="auto">
          <a:xfrm rot="16200000" flipH="1">
            <a:off x="7658100" y="4381500"/>
            <a:ext cx="228600" cy="304800"/>
            <a:chOff x="1827" y="2496"/>
            <a:chExt cx="93" cy="96"/>
          </a:xfrm>
        </p:grpSpPr>
        <p:sp>
          <p:nvSpPr>
            <p:cNvPr id="6472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727" name="Line 22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27" name="Group 23"/>
          <p:cNvGrpSpPr>
            <a:grpSpLocks/>
          </p:cNvGrpSpPr>
          <p:nvPr/>
        </p:nvGrpSpPr>
        <p:grpSpPr bwMode="auto">
          <a:xfrm>
            <a:off x="1676400" y="4572000"/>
            <a:ext cx="381000" cy="152400"/>
            <a:chOff x="2112" y="3792"/>
            <a:chExt cx="192" cy="96"/>
          </a:xfrm>
        </p:grpSpPr>
        <p:grpSp>
          <p:nvGrpSpPr>
            <p:cNvPr id="64722" name="Group 2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724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25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723" name="Line 2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28" name="Group 28"/>
          <p:cNvGrpSpPr>
            <a:grpSpLocks/>
          </p:cNvGrpSpPr>
          <p:nvPr/>
        </p:nvGrpSpPr>
        <p:grpSpPr bwMode="auto">
          <a:xfrm>
            <a:off x="1295400" y="4572000"/>
            <a:ext cx="381000" cy="152400"/>
            <a:chOff x="2112" y="3792"/>
            <a:chExt cx="192" cy="96"/>
          </a:xfrm>
        </p:grpSpPr>
        <p:grpSp>
          <p:nvGrpSpPr>
            <p:cNvPr id="64718" name="Group 2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720" name="Line 3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21" name="Line 3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719" name="Line 3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29" name="Group 33"/>
          <p:cNvGrpSpPr>
            <a:grpSpLocks/>
          </p:cNvGrpSpPr>
          <p:nvPr/>
        </p:nvGrpSpPr>
        <p:grpSpPr bwMode="auto">
          <a:xfrm>
            <a:off x="3048000" y="4572000"/>
            <a:ext cx="381000" cy="152400"/>
            <a:chOff x="2112" y="3792"/>
            <a:chExt cx="192" cy="96"/>
          </a:xfrm>
        </p:grpSpPr>
        <p:grpSp>
          <p:nvGrpSpPr>
            <p:cNvPr id="64714" name="Group 3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716" name="Line 3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17" name="Line 3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715" name="Line 3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0" name="Group 38"/>
          <p:cNvGrpSpPr>
            <a:grpSpLocks/>
          </p:cNvGrpSpPr>
          <p:nvPr/>
        </p:nvGrpSpPr>
        <p:grpSpPr bwMode="auto">
          <a:xfrm>
            <a:off x="2667000" y="4572000"/>
            <a:ext cx="381000" cy="152400"/>
            <a:chOff x="2112" y="3792"/>
            <a:chExt cx="192" cy="96"/>
          </a:xfrm>
        </p:grpSpPr>
        <p:grpSp>
          <p:nvGrpSpPr>
            <p:cNvPr id="64710" name="Group 3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712" name="Line 4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13" name="Line 4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711" name="Line 4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1" name="Group 43"/>
          <p:cNvGrpSpPr>
            <a:grpSpLocks/>
          </p:cNvGrpSpPr>
          <p:nvPr/>
        </p:nvGrpSpPr>
        <p:grpSpPr bwMode="auto">
          <a:xfrm>
            <a:off x="4419600" y="4572000"/>
            <a:ext cx="381000" cy="152400"/>
            <a:chOff x="2112" y="3792"/>
            <a:chExt cx="192" cy="96"/>
          </a:xfrm>
        </p:grpSpPr>
        <p:grpSp>
          <p:nvGrpSpPr>
            <p:cNvPr id="64706" name="Group 4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708" name="Line 4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09" name="Line 4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707" name="Line 4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2" name="Group 48"/>
          <p:cNvGrpSpPr>
            <a:grpSpLocks/>
          </p:cNvGrpSpPr>
          <p:nvPr/>
        </p:nvGrpSpPr>
        <p:grpSpPr bwMode="auto">
          <a:xfrm>
            <a:off x="4038600" y="4572000"/>
            <a:ext cx="381000" cy="152400"/>
            <a:chOff x="2112" y="3792"/>
            <a:chExt cx="192" cy="96"/>
          </a:xfrm>
        </p:grpSpPr>
        <p:grpSp>
          <p:nvGrpSpPr>
            <p:cNvPr id="64702" name="Group 4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704" name="Line 5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05" name="Line 5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703" name="Line 5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3" name="Group 53"/>
          <p:cNvGrpSpPr>
            <a:grpSpLocks/>
          </p:cNvGrpSpPr>
          <p:nvPr/>
        </p:nvGrpSpPr>
        <p:grpSpPr bwMode="auto">
          <a:xfrm>
            <a:off x="5791200" y="4572000"/>
            <a:ext cx="381000" cy="152400"/>
            <a:chOff x="2112" y="3792"/>
            <a:chExt cx="192" cy="96"/>
          </a:xfrm>
        </p:grpSpPr>
        <p:grpSp>
          <p:nvGrpSpPr>
            <p:cNvPr id="64698" name="Group 54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700" name="Line 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01" name="Line 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99" name="Line 57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4" name="Group 58"/>
          <p:cNvGrpSpPr>
            <a:grpSpLocks/>
          </p:cNvGrpSpPr>
          <p:nvPr/>
        </p:nvGrpSpPr>
        <p:grpSpPr bwMode="auto">
          <a:xfrm>
            <a:off x="5410200" y="4572000"/>
            <a:ext cx="381000" cy="152400"/>
            <a:chOff x="2112" y="3792"/>
            <a:chExt cx="192" cy="96"/>
          </a:xfrm>
        </p:grpSpPr>
        <p:grpSp>
          <p:nvGrpSpPr>
            <p:cNvPr id="64694" name="Group 59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696" name="Line 6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97" name="Line 6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95" name="Line 62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5" name="Group 63"/>
          <p:cNvGrpSpPr>
            <a:grpSpLocks/>
          </p:cNvGrpSpPr>
          <p:nvPr/>
        </p:nvGrpSpPr>
        <p:grpSpPr bwMode="auto">
          <a:xfrm>
            <a:off x="6781800" y="4572000"/>
            <a:ext cx="762000" cy="152400"/>
            <a:chOff x="4272" y="2880"/>
            <a:chExt cx="480" cy="96"/>
          </a:xfrm>
        </p:grpSpPr>
        <p:grpSp>
          <p:nvGrpSpPr>
            <p:cNvPr id="64684" name="Group 64"/>
            <p:cNvGrpSpPr>
              <a:grpSpLocks/>
            </p:cNvGrpSpPr>
            <p:nvPr/>
          </p:nvGrpSpPr>
          <p:grpSpPr bwMode="auto">
            <a:xfrm>
              <a:off x="4512" y="2880"/>
              <a:ext cx="240" cy="96"/>
              <a:chOff x="2112" y="3792"/>
              <a:chExt cx="192" cy="96"/>
            </a:xfrm>
          </p:grpSpPr>
          <p:grpSp>
            <p:nvGrpSpPr>
              <p:cNvPr id="64690" name="Group 65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64692" name="Line 6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93" name="Line 6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91" name="Line 68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685" name="Group 69"/>
            <p:cNvGrpSpPr>
              <a:grpSpLocks/>
            </p:cNvGrpSpPr>
            <p:nvPr/>
          </p:nvGrpSpPr>
          <p:grpSpPr bwMode="auto">
            <a:xfrm>
              <a:off x="4272" y="2880"/>
              <a:ext cx="240" cy="96"/>
              <a:chOff x="2112" y="3792"/>
              <a:chExt cx="192" cy="96"/>
            </a:xfrm>
          </p:grpSpPr>
          <p:grpSp>
            <p:nvGrpSpPr>
              <p:cNvPr id="64686" name="Group 70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64688" name="Line 7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89" name="Line 7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87" name="Line 73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4536" name="Group 74"/>
          <p:cNvGrpSpPr>
            <a:grpSpLocks/>
          </p:cNvGrpSpPr>
          <p:nvPr/>
        </p:nvGrpSpPr>
        <p:grpSpPr bwMode="auto">
          <a:xfrm rot="5400000">
            <a:off x="7905750" y="4324350"/>
            <a:ext cx="190500" cy="152400"/>
            <a:chOff x="2112" y="3792"/>
            <a:chExt cx="192" cy="96"/>
          </a:xfrm>
        </p:grpSpPr>
        <p:grpSp>
          <p:nvGrpSpPr>
            <p:cNvPr id="64680" name="Group 75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682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83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81" name="Line 78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7" name="Group 79"/>
          <p:cNvGrpSpPr>
            <a:grpSpLocks/>
          </p:cNvGrpSpPr>
          <p:nvPr/>
        </p:nvGrpSpPr>
        <p:grpSpPr bwMode="auto">
          <a:xfrm rot="5400000">
            <a:off x="7905750" y="4133850"/>
            <a:ext cx="190500" cy="152400"/>
            <a:chOff x="2112" y="3792"/>
            <a:chExt cx="192" cy="96"/>
          </a:xfrm>
        </p:grpSpPr>
        <p:grpSp>
          <p:nvGrpSpPr>
            <p:cNvPr id="64676" name="Group 80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678" name="Line 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79" name="Line 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77" name="Line 83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8" name="Group 84"/>
          <p:cNvGrpSpPr>
            <a:grpSpLocks/>
          </p:cNvGrpSpPr>
          <p:nvPr/>
        </p:nvGrpSpPr>
        <p:grpSpPr bwMode="auto">
          <a:xfrm rot="5400000">
            <a:off x="7905750" y="3943350"/>
            <a:ext cx="190500" cy="152400"/>
            <a:chOff x="2112" y="3792"/>
            <a:chExt cx="192" cy="96"/>
          </a:xfrm>
        </p:grpSpPr>
        <p:grpSp>
          <p:nvGrpSpPr>
            <p:cNvPr id="64672" name="Group 85"/>
            <p:cNvGrpSpPr>
              <a:grpSpLocks/>
            </p:cNvGrpSpPr>
            <p:nvPr/>
          </p:nvGrpSpPr>
          <p:grpSpPr bwMode="auto">
            <a:xfrm rot="10800000">
              <a:off x="2112" y="3792"/>
              <a:ext cx="192" cy="96"/>
              <a:chOff x="3216" y="2736"/>
              <a:chExt cx="336" cy="96"/>
            </a:xfrm>
          </p:grpSpPr>
          <p:sp>
            <p:nvSpPr>
              <p:cNvPr id="64674" name="Line 8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75" name="Line 8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73" name="Line 88"/>
            <p:cNvSpPr>
              <a:spLocks noChangeShapeType="1"/>
            </p:cNvSpPr>
            <p:nvPr/>
          </p:nvSpPr>
          <p:spPr bwMode="auto">
            <a:xfrm>
              <a:off x="2112" y="3840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9" name="Group 89"/>
          <p:cNvGrpSpPr>
            <a:grpSpLocks/>
          </p:cNvGrpSpPr>
          <p:nvPr/>
        </p:nvGrpSpPr>
        <p:grpSpPr bwMode="auto">
          <a:xfrm>
            <a:off x="1066800" y="3733800"/>
            <a:ext cx="152400" cy="762000"/>
            <a:chOff x="672" y="2472"/>
            <a:chExt cx="96" cy="360"/>
          </a:xfrm>
        </p:grpSpPr>
        <p:grpSp>
          <p:nvGrpSpPr>
            <p:cNvPr id="64657" name="Group 90"/>
            <p:cNvGrpSpPr>
              <a:grpSpLocks/>
            </p:cNvGrpSpPr>
            <p:nvPr/>
          </p:nvGrpSpPr>
          <p:grpSpPr bwMode="auto">
            <a:xfrm rot="5400000">
              <a:off x="660" y="2724"/>
              <a:ext cx="120" cy="96"/>
              <a:chOff x="2112" y="3792"/>
              <a:chExt cx="192" cy="96"/>
            </a:xfrm>
          </p:grpSpPr>
          <p:grpSp>
            <p:nvGrpSpPr>
              <p:cNvPr id="64668" name="Group 91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64670" name="Line 9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71" name="Line 9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69" name="Line 94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658" name="Group 95"/>
            <p:cNvGrpSpPr>
              <a:grpSpLocks/>
            </p:cNvGrpSpPr>
            <p:nvPr/>
          </p:nvGrpSpPr>
          <p:grpSpPr bwMode="auto">
            <a:xfrm rot="5400000">
              <a:off x="660" y="2604"/>
              <a:ext cx="120" cy="96"/>
              <a:chOff x="2112" y="3792"/>
              <a:chExt cx="192" cy="96"/>
            </a:xfrm>
          </p:grpSpPr>
          <p:grpSp>
            <p:nvGrpSpPr>
              <p:cNvPr id="64664" name="Group 96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64666" name="Line 9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67" name="Line 9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65" name="Line 99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659" name="Group 100"/>
            <p:cNvGrpSpPr>
              <a:grpSpLocks/>
            </p:cNvGrpSpPr>
            <p:nvPr/>
          </p:nvGrpSpPr>
          <p:grpSpPr bwMode="auto">
            <a:xfrm rot="5400000">
              <a:off x="660" y="2484"/>
              <a:ext cx="120" cy="96"/>
              <a:chOff x="2112" y="3792"/>
              <a:chExt cx="192" cy="96"/>
            </a:xfrm>
          </p:grpSpPr>
          <p:grpSp>
            <p:nvGrpSpPr>
              <p:cNvPr id="64660" name="Group 101"/>
              <p:cNvGrpSpPr>
                <a:grpSpLocks/>
              </p:cNvGrpSpPr>
              <p:nvPr/>
            </p:nvGrpSpPr>
            <p:grpSpPr bwMode="auto">
              <a:xfrm rot="10800000">
                <a:off x="2112" y="3792"/>
                <a:ext cx="192" cy="96"/>
                <a:chOff x="3216" y="2736"/>
                <a:chExt cx="336" cy="96"/>
              </a:xfrm>
            </p:grpSpPr>
            <p:sp>
              <p:nvSpPr>
                <p:cNvPr id="64662" name="Line 10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63" name="Line 10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61" name="Line 104"/>
              <p:cNvSpPr>
                <a:spLocks noChangeShapeType="1"/>
              </p:cNvSpPr>
              <p:nvPr/>
            </p:nvSpPr>
            <p:spPr bwMode="auto">
              <a:xfrm>
                <a:off x="2112" y="3840"/>
                <a:ext cx="19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4540" name="Group 105"/>
          <p:cNvGrpSpPr>
            <a:grpSpLocks/>
          </p:cNvGrpSpPr>
          <p:nvPr/>
        </p:nvGrpSpPr>
        <p:grpSpPr bwMode="auto">
          <a:xfrm rot="5400000">
            <a:off x="1257300" y="1181100"/>
            <a:ext cx="228600" cy="304800"/>
            <a:chOff x="1827" y="2496"/>
            <a:chExt cx="93" cy="96"/>
          </a:xfrm>
        </p:grpSpPr>
        <p:sp>
          <p:nvSpPr>
            <p:cNvPr id="6465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56" name="Line 10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41" name="Group 108"/>
          <p:cNvGrpSpPr>
            <a:grpSpLocks/>
          </p:cNvGrpSpPr>
          <p:nvPr/>
        </p:nvGrpSpPr>
        <p:grpSpPr bwMode="auto">
          <a:xfrm rot="5400000">
            <a:off x="2171700" y="1181100"/>
            <a:ext cx="228600" cy="304800"/>
            <a:chOff x="1827" y="2496"/>
            <a:chExt cx="93" cy="96"/>
          </a:xfrm>
        </p:grpSpPr>
        <p:sp>
          <p:nvSpPr>
            <p:cNvPr id="6465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54" name="Line 1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42" name="Group 111"/>
          <p:cNvGrpSpPr>
            <a:grpSpLocks/>
          </p:cNvGrpSpPr>
          <p:nvPr/>
        </p:nvGrpSpPr>
        <p:grpSpPr bwMode="auto">
          <a:xfrm rot="16200000" flipH="1">
            <a:off x="3543300" y="1181100"/>
            <a:ext cx="228600" cy="304800"/>
            <a:chOff x="1827" y="2496"/>
            <a:chExt cx="93" cy="96"/>
          </a:xfrm>
        </p:grpSpPr>
        <p:sp>
          <p:nvSpPr>
            <p:cNvPr id="6465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52" name="Line 1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43" name="Group 114"/>
          <p:cNvGrpSpPr>
            <a:grpSpLocks/>
          </p:cNvGrpSpPr>
          <p:nvPr/>
        </p:nvGrpSpPr>
        <p:grpSpPr bwMode="auto">
          <a:xfrm rot="5400000">
            <a:off x="4000500" y="1181100"/>
            <a:ext cx="228600" cy="304800"/>
            <a:chOff x="1827" y="2496"/>
            <a:chExt cx="93" cy="96"/>
          </a:xfrm>
        </p:grpSpPr>
        <p:sp>
          <p:nvSpPr>
            <p:cNvPr id="6464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50" name="Line 1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44" name="Group 117"/>
          <p:cNvGrpSpPr>
            <a:grpSpLocks/>
          </p:cNvGrpSpPr>
          <p:nvPr/>
        </p:nvGrpSpPr>
        <p:grpSpPr bwMode="auto">
          <a:xfrm rot="16200000" flipH="1">
            <a:off x="7200900" y="1181100"/>
            <a:ext cx="228600" cy="304800"/>
            <a:chOff x="1827" y="2496"/>
            <a:chExt cx="93" cy="96"/>
          </a:xfrm>
        </p:grpSpPr>
        <p:sp>
          <p:nvSpPr>
            <p:cNvPr id="6464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48" name="Line 11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45" name="Group 120"/>
          <p:cNvGrpSpPr>
            <a:grpSpLocks/>
          </p:cNvGrpSpPr>
          <p:nvPr/>
        </p:nvGrpSpPr>
        <p:grpSpPr bwMode="auto">
          <a:xfrm rot="16200000" flipH="1">
            <a:off x="5829300" y="1181100"/>
            <a:ext cx="228600" cy="304800"/>
            <a:chOff x="1827" y="2496"/>
            <a:chExt cx="93" cy="96"/>
          </a:xfrm>
        </p:grpSpPr>
        <p:sp>
          <p:nvSpPr>
            <p:cNvPr id="6464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46" name="Line 122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546" name="Line 123"/>
          <p:cNvSpPr>
            <a:spLocks noChangeShapeType="1"/>
          </p:cNvSpPr>
          <p:nvPr/>
        </p:nvSpPr>
        <p:spPr bwMode="auto">
          <a:xfrm>
            <a:off x="1828800" y="1447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47" name="Line 124"/>
          <p:cNvSpPr>
            <a:spLocks noChangeShapeType="1"/>
          </p:cNvSpPr>
          <p:nvPr/>
        </p:nvSpPr>
        <p:spPr bwMode="auto">
          <a:xfrm>
            <a:off x="1828800" y="2057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48" name="Group 125"/>
          <p:cNvGrpSpPr>
            <a:grpSpLocks/>
          </p:cNvGrpSpPr>
          <p:nvPr/>
        </p:nvGrpSpPr>
        <p:grpSpPr bwMode="auto">
          <a:xfrm flipH="1">
            <a:off x="1828800" y="2057400"/>
            <a:ext cx="381000" cy="685800"/>
            <a:chOff x="1624" y="344"/>
            <a:chExt cx="264" cy="528"/>
          </a:xfrm>
        </p:grpSpPr>
        <p:sp>
          <p:nvSpPr>
            <p:cNvPr id="64635" name="Rectangle 126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4636" name="Rectangle 127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4637" name="Group 128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6464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4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638" name="Group 131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6464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2" name="Line 13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39" name="Text Box 134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64640" name="Text Box 135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sp>
        <p:nvSpPr>
          <p:cNvPr id="64549" name="Text Box 136"/>
          <p:cNvSpPr txBox="1">
            <a:spLocks noChangeArrowheads="1"/>
          </p:cNvSpPr>
          <p:nvPr/>
        </p:nvSpPr>
        <p:spPr bwMode="auto">
          <a:xfrm>
            <a:off x="1752600" y="14478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64550" name="Text Box 137"/>
          <p:cNvSpPr txBox="1">
            <a:spLocks noChangeArrowheads="1"/>
          </p:cNvSpPr>
          <p:nvPr/>
        </p:nvSpPr>
        <p:spPr bwMode="auto">
          <a:xfrm>
            <a:off x="2819400" y="3962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Insurance Office</a:t>
            </a:r>
          </a:p>
        </p:txBody>
      </p:sp>
      <p:sp>
        <p:nvSpPr>
          <p:cNvPr id="64551" name="Line 138"/>
          <p:cNvSpPr>
            <a:spLocks noChangeShapeType="1"/>
          </p:cNvSpPr>
          <p:nvPr/>
        </p:nvSpPr>
        <p:spPr bwMode="auto">
          <a:xfrm>
            <a:off x="11430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52" name="Line 139"/>
          <p:cNvSpPr>
            <a:spLocks noChangeShapeType="1"/>
          </p:cNvSpPr>
          <p:nvPr/>
        </p:nvSpPr>
        <p:spPr bwMode="auto">
          <a:xfrm>
            <a:off x="1371600" y="2057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53" name="Line 140"/>
          <p:cNvSpPr>
            <a:spLocks noChangeShapeType="1"/>
          </p:cNvSpPr>
          <p:nvPr/>
        </p:nvSpPr>
        <p:spPr bwMode="auto">
          <a:xfrm>
            <a:off x="1143000" y="2057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54" name="Group 141"/>
          <p:cNvGrpSpPr>
            <a:grpSpLocks/>
          </p:cNvGrpSpPr>
          <p:nvPr/>
        </p:nvGrpSpPr>
        <p:grpSpPr bwMode="auto">
          <a:xfrm rot="5400000">
            <a:off x="1143000" y="1905000"/>
            <a:ext cx="152400" cy="152400"/>
            <a:chOff x="1827" y="2496"/>
            <a:chExt cx="93" cy="96"/>
          </a:xfrm>
        </p:grpSpPr>
        <p:sp>
          <p:nvSpPr>
            <p:cNvPr id="6463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34" name="Line 14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555" name="Text Box 144"/>
          <p:cNvSpPr txBox="1">
            <a:spLocks noChangeArrowheads="1"/>
          </p:cNvSpPr>
          <p:nvPr/>
        </p:nvSpPr>
        <p:spPr bwMode="auto">
          <a:xfrm>
            <a:off x="990600" y="15240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Storage Office</a:t>
            </a:r>
          </a:p>
        </p:txBody>
      </p:sp>
      <p:sp>
        <p:nvSpPr>
          <p:cNvPr id="64556" name="Text Box 145"/>
          <p:cNvSpPr txBox="1">
            <a:spLocks noChangeArrowheads="1"/>
          </p:cNvSpPr>
          <p:nvPr/>
        </p:nvSpPr>
        <p:spPr bwMode="auto">
          <a:xfrm>
            <a:off x="1219200" y="27432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Service Counter</a:t>
            </a:r>
          </a:p>
        </p:txBody>
      </p:sp>
      <p:sp>
        <p:nvSpPr>
          <p:cNvPr id="64557" name="Text Box 146"/>
          <p:cNvSpPr txBox="1">
            <a:spLocks noChangeArrowheads="1"/>
          </p:cNvSpPr>
          <p:nvPr/>
        </p:nvSpPr>
        <p:spPr bwMode="auto">
          <a:xfrm>
            <a:off x="1447800" y="3505200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Open Dining Area</a:t>
            </a:r>
          </a:p>
        </p:txBody>
      </p:sp>
      <p:sp>
        <p:nvSpPr>
          <p:cNvPr id="64558" name="Text Box 147"/>
          <p:cNvSpPr txBox="1">
            <a:spLocks noChangeArrowheads="1"/>
          </p:cNvSpPr>
          <p:nvPr/>
        </p:nvSpPr>
        <p:spPr bwMode="auto">
          <a:xfrm>
            <a:off x="1371600" y="39624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latin typeface="Arial" charset="0"/>
              </a:rPr>
              <a:t>Sandwich Shop</a:t>
            </a:r>
          </a:p>
        </p:txBody>
      </p:sp>
      <p:grpSp>
        <p:nvGrpSpPr>
          <p:cNvPr id="64559" name="Group 148"/>
          <p:cNvGrpSpPr>
            <a:grpSpLocks/>
          </p:cNvGrpSpPr>
          <p:nvPr/>
        </p:nvGrpSpPr>
        <p:grpSpPr bwMode="auto">
          <a:xfrm flipH="1">
            <a:off x="2514600" y="1447800"/>
            <a:ext cx="381000" cy="685800"/>
            <a:chOff x="1624" y="344"/>
            <a:chExt cx="264" cy="528"/>
          </a:xfrm>
        </p:grpSpPr>
        <p:sp>
          <p:nvSpPr>
            <p:cNvPr id="64623" name="Rectangle 149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4624" name="Rectangle 150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4625" name="Group 151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6463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32" name="Line 15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626" name="Group 154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6462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30" name="Line 15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27" name="Text Box 157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64628" name="Text Box 158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sp>
        <p:nvSpPr>
          <p:cNvPr id="64560" name="Rectangle 159"/>
          <p:cNvSpPr>
            <a:spLocks noChangeArrowheads="1"/>
          </p:cNvSpPr>
          <p:nvPr/>
        </p:nvSpPr>
        <p:spPr bwMode="auto">
          <a:xfrm>
            <a:off x="2971800" y="3733800"/>
            <a:ext cx="914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4561" name="Text Box 160"/>
          <p:cNvSpPr txBox="1">
            <a:spLocks noChangeArrowheads="1"/>
          </p:cNvSpPr>
          <p:nvPr/>
        </p:nvSpPr>
        <p:spPr bwMode="auto">
          <a:xfrm>
            <a:off x="2971800" y="15240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Coffee Area</a:t>
            </a:r>
          </a:p>
        </p:txBody>
      </p:sp>
      <p:sp>
        <p:nvSpPr>
          <p:cNvPr id="64562" name="Text Box 161"/>
          <p:cNvSpPr txBox="1">
            <a:spLocks noChangeArrowheads="1"/>
          </p:cNvSpPr>
          <p:nvPr/>
        </p:nvSpPr>
        <p:spPr bwMode="auto">
          <a:xfrm>
            <a:off x="2971800" y="35052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Reception</a:t>
            </a:r>
          </a:p>
        </p:txBody>
      </p:sp>
      <p:sp>
        <p:nvSpPr>
          <p:cNvPr id="64563" name="Text Box 162"/>
          <p:cNvSpPr txBox="1">
            <a:spLocks noChangeArrowheads="1"/>
          </p:cNvSpPr>
          <p:nvPr/>
        </p:nvSpPr>
        <p:spPr bwMode="auto">
          <a:xfrm>
            <a:off x="2743200" y="25146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Partitioned Cubicles</a:t>
            </a:r>
          </a:p>
        </p:txBody>
      </p:sp>
      <p:sp>
        <p:nvSpPr>
          <p:cNvPr id="64564" name="Line 163"/>
          <p:cNvSpPr>
            <a:spLocks noChangeShapeType="1"/>
          </p:cNvSpPr>
          <p:nvPr/>
        </p:nvSpPr>
        <p:spPr bwMode="auto">
          <a:xfrm>
            <a:off x="2514600" y="2514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65" name="Line 164"/>
          <p:cNvSpPr>
            <a:spLocks noChangeShapeType="1"/>
          </p:cNvSpPr>
          <p:nvPr/>
        </p:nvSpPr>
        <p:spPr bwMode="auto">
          <a:xfrm>
            <a:off x="2514600" y="2971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66" name="Line 165"/>
          <p:cNvSpPr>
            <a:spLocks noChangeShapeType="1"/>
          </p:cNvSpPr>
          <p:nvPr/>
        </p:nvSpPr>
        <p:spPr bwMode="auto">
          <a:xfrm>
            <a:off x="2514600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67" name="Line 166"/>
          <p:cNvSpPr>
            <a:spLocks noChangeShapeType="1"/>
          </p:cNvSpPr>
          <p:nvPr/>
        </p:nvSpPr>
        <p:spPr bwMode="auto">
          <a:xfrm>
            <a:off x="2514600" y="3352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68" name="Line 167"/>
          <p:cNvSpPr>
            <a:spLocks noChangeShapeType="1"/>
          </p:cNvSpPr>
          <p:nvPr/>
        </p:nvSpPr>
        <p:spPr bwMode="auto">
          <a:xfrm>
            <a:off x="3429000" y="2514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69" name="Line 168"/>
          <p:cNvSpPr>
            <a:spLocks noChangeShapeType="1"/>
          </p:cNvSpPr>
          <p:nvPr/>
        </p:nvSpPr>
        <p:spPr bwMode="auto">
          <a:xfrm>
            <a:off x="3429000" y="2971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70" name="Line 169"/>
          <p:cNvSpPr>
            <a:spLocks noChangeShapeType="1"/>
          </p:cNvSpPr>
          <p:nvPr/>
        </p:nvSpPr>
        <p:spPr bwMode="auto">
          <a:xfrm>
            <a:off x="3429000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71" name="Line 170"/>
          <p:cNvSpPr>
            <a:spLocks noChangeShapeType="1"/>
          </p:cNvSpPr>
          <p:nvPr/>
        </p:nvSpPr>
        <p:spPr bwMode="auto">
          <a:xfrm>
            <a:off x="3429000" y="3352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72" name="Line 171"/>
          <p:cNvSpPr>
            <a:spLocks noChangeShapeType="1"/>
          </p:cNvSpPr>
          <p:nvPr/>
        </p:nvSpPr>
        <p:spPr bwMode="auto">
          <a:xfrm>
            <a:off x="38862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73" name="Line 172"/>
          <p:cNvSpPr>
            <a:spLocks noChangeShapeType="1"/>
          </p:cNvSpPr>
          <p:nvPr/>
        </p:nvSpPr>
        <p:spPr bwMode="auto">
          <a:xfrm>
            <a:off x="5486400" y="1447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74" name="Group 173"/>
          <p:cNvGrpSpPr>
            <a:grpSpLocks/>
          </p:cNvGrpSpPr>
          <p:nvPr/>
        </p:nvGrpSpPr>
        <p:grpSpPr bwMode="auto">
          <a:xfrm>
            <a:off x="6248400" y="1447800"/>
            <a:ext cx="381000" cy="685800"/>
            <a:chOff x="1624" y="344"/>
            <a:chExt cx="264" cy="528"/>
          </a:xfrm>
        </p:grpSpPr>
        <p:sp>
          <p:nvSpPr>
            <p:cNvPr id="64613" name="Rectangle 174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4614" name="Rectangle 175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4615" name="Group 176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6462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22" name="Line 17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616" name="Group 179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6461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20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17" name="Text Box 182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64618" name="Text Box 183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grpSp>
        <p:nvGrpSpPr>
          <p:cNvPr id="64575" name="Group 184"/>
          <p:cNvGrpSpPr>
            <a:grpSpLocks/>
          </p:cNvGrpSpPr>
          <p:nvPr/>
        </p:nvGrpSpPr>
        <p:grpSpPr bwMode="auto">
          <a:xfrm>
            <a:off x="4800600" y="2209800"/>
            <a:ext cx="533400" cy="152400"/>
            <a:chOff x="3696" y="2016"/>
            <a:chExt cx="384" cy="155"/>
          </a:xfrm>
        </p:grpSpPr>
        <p:grpSp>
          <p:nvGrpSpPr>
            <p:cNvPr id="64607" name="Group 185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461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12" name="Line 18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608" name="Group 188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460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10" name="Line 19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4576" name="Text Box 191"/>
          <p:cNvSpPr txBox="1">
            <a:spLocks noChangeArrowheads="1"/>
          </p:cNvSpPr>
          <p:nvPr/>
        </p:nvSpPr>
        <p:spPr bwMode="auto">
          <a:xfrm>
            <a:off x="6553200" y="3810000"/>
            <a:ext cx="106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Chris's </a:t>
            </a:r>
            <a:r>
              <a:rPr lang="en-US" sz="1200" b="1" dirty="0">
                <a:latin typeface="Arial" charset="0"/>
              </a:rPr>
              <a:t>Steak House</a:t>
            </a:r>
          </a:p>
        </p:txBody>
      </p:sp>
      <p:grpSp>
        <p:nvGrpSpPr>
          <p:cNvPr id="64577" name="Group 193"/>
          <p:cNvGrpSpPr>
            <a:grpSpLocks/>
          </p:cNvGrpSpPr>
          <p:nvPr/>
        </p:nvGrpSpPr>
        <p:grpSpPr bwMode="auto">
          <a:xfrm>
            <a:off x="7620000" y="1447800"/>
            <a:ext cx="381000" cy="685800"/>
            <a:chOff x="1624" y="344"/>
            <a:chExt cx="264" cy="528"/>
          </a:xfrm>
        </p:grpSpPr>
        <p:sp>
          <p:nvSpPr>
            <p:cNvPr id="64597" name="Rectangle 194"/>
            <p:cNvSpPr>
              <a:spLocks noChangeArrowheads="1"/>
            </p:cNvSpPr>
            <p:nvPr/>
          </p:nvSpPr>
          <p:spPr bwMode="auto">
            <a:xfrm>
              <a:off x="1624" y="608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4598" name="Rectangle 195"/>
            <p:cNvSpPr>
              <a:spLocks noChangeArrowheads="1"/>
            </p:cNvSpPr>
            <p:nvPr/>
          </p:nvSpPr>
          <p:spPr bwMode="auto">
            <a:xfrm>
              <a:off x="1624" y="344"/>
              <a:ext cx="255" cy="2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4599" name="Group 196"/>
            <p:cNvGrpSpPr>
              <a:grpSpLocks/>
            </p:cNvGrpSpPr>
            <p:nvPr/>
          </p:nvGrpSpPr>
          <p:grpSpPr bwMode="auto">
            <a:xfrm flipH="1">
              <a:off x="1626" y="767"/>
              <a:ext cx="82" cy="105"/>
              <a:chOff x="1827" y="2496"/>
              <a:chExt cx="93" cy="96"/>
            </a:xfrm>
          </p:grpSpPr>
          <p:sp>
            <p:nvSpPr>
              <p:cNvPr id="6460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6" name="Line 19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600" name="Group 199"/>
            <p:cNvGrpSpPr>
              <a:grpSpLocks/>
            </p:cNvGrpSpPr>
            <p:nvPr/>
          </p:nvGrpSpPr>
          <p:grpSpPr bwMode="auto">
            <a:xfrm flipH="1" flipV="1">
              <a:off x="1626" y="344"/>
              <a:ext cx="82" cy="105"/>
              <a:chOff x="1827" y="2496"/>
              <a:chExt cx="93" cy="96"/>
            </a:xfrm>
          </p:grpSpPr>
          <p:sp>
            <p:nvSpPr>
              <p:cNvPr id="6460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4" name="Line 20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01" name="Text Box 202"/>
            <p:cNvSpPr txBox="1">
              <a:spLocks noChangeArrowheads="1"/>
            </p:cNvSpPr>
            <p:nvPr/>
          </p:nvSpPr>
          <p:spPr bwMode="auto">
            <a:xfrm>
              <a:off x="1624" y="410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64602" name="Text Box 203"/>
            <p:cNvSpPr txBox="1">
              <a:spLocks noChangeArrowheads="1"/>
            </p:cNvSpPr>
            <p:nvPr/>
          </p:nvSpPr>
          <p:spPr bwMode="auto">
            <a:xfrm>
              <a:off x="1624" y="651"/>
              <a:ext cx="26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</p:grpSp>
      <p:sp>
        <p:nvSpPr>
          <p:cNvPr id="64578" name="Line 204"/>
          <p:cNvSpPr>
            <a:spLocks noChangeShapeType="1"/>
          </p:cNvSpPr>
          <p:nvPr/>
        </p:nvSpPr>
        <p:spPr bwMode="auto">
          <a:xfrm>
            <a:off x="1143000" y="51054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79" name="Line 205"/>
          <p:cNvSpPr>
            <a:spLocks noChangeShapeType="1"/>
          </p:cNvSpPr>
          <p:nvPr/>
        </p:nvSpPr>
        <p:spPr bwMode="auto">
          <a:xfrm>
            <a:off x="1143000" y="4648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80" name="Line 206"/>
          <p:cNvSpPr>
            <a:spLocks noChangeShapeType="1"/>
          </p:cNvSpPr>
          <p:nvPr/>
        </p:nvSpPr>
        <p:spPr bwMode="auto">
          <a:xfrm>
            <a:off x="8001000" y="4648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81" name="Text Box 207"/>
          <p:cNvSpPr txBox="1">
            <a:spLocks noChangeArrowheads="1"/>
          </p:cNvSpPr>
          <p:nvPr/>
        </p:nvSpPr>
        <p:spPr bwMode="auto">
          <a:xfrm>
            <a:off x="3886200" y="4800600"/>
            <a:ext cx="1447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Covered Walkway</a:t>
            </a:r>
          </a:p>
        </p:txBody>
      </p:sp>
      <p:sp>
        <p:nvSpPr>
          <p:cNvPr id="64582" name="Line 208"/>
          <p:cNvSpPr>
            <a:spLocks noChangeShapeType="1"/>
          </p:cNvSpPr>
          <p:nvPr/>
        </p:nvSpPr>
        <p:spPr bwMode="auto">
          <a:xfrm flipV="1">
            <a:off x="8229600" y="457200"/>
            <a:ext cx="0" cy="762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83" name="Line 209"/>
          <p:cNvSpPr>
            <a:spLocks noChangeShapeType="1"/>
          </p:cNvSpPr>
          <p:nvPr/>
        </p:nvSpPr>
        <p:spPr bwMode="auto">
          <a:xfrm>
            <a:off x="8077200" y="838200"/>
            <a:ext cx="3048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84" name="Text Box 210"/>
          <p:cNvSpPr txBox="1">
            <a:spLocks noChangeArrowheads="1"/>
          </p:cNvSpPr>
          <p:nvPr/>
        </p:nvSpPr>
        <p:spPr bwMode="auto">
          <a:xfrm>
            <a:off x="8001000" y="22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N</a:t>
            </a:r>
          </a:p>
        </p:txBody>
      </p:sp>
      <p:sp>
        <p:nvSpPr>
          <p:cNvPr id="64585" name="Text Box 211"/>
          <p:cNvSpPr txBox="1">
            <a:spLocks noChangeArrowheads="1"/>
          </p:cNvSpPr>
          <p:nvPr/>
        </p:nvSpPr>
        <p:spPr bwMode="auto">
          <a:xfrm>
            <a:off x="4724400" y="3810000"/>
            <a:ext cx="106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latin typeface="Arial" charset="0"/>
              </a:rPr>
              <a:t>Chris's </a:t>
            </a:r>
            <a:r>
              <a:rPr lang="en-US" sz="1200" b="1" dirty="0">
                <a:latin typeface="Arial" charset="0"/>
              </a:rPr>
              <a:t>Steak House</a:t>
            </a:r>
          </a:p>
        </p:txBody>
      </p:sp>
      <p:sp>
        <p:nvSpPr>
          <p:cNvPr id="64586" name="Text Box 212"/>
          <p:cNvSpPr txBox="1">
            <a:spLocks noChangeArrowheads="1"/>
          </p:cNvSpPr>
          <p:nvPr/>
        </p:nvSpPr>
        <p:spPr bwMode="auto">
          <a:xfrm>
            <a:off x="4419600" y="5486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64587" name="Text Box 213"/>
          <p:cNvSpPr txBox="1">
            <a:spLocks noChangeArrowheads="1"/>
          </p:cNvSpPr>
          <p:nvPr/>
        </p:nvSpPr>
        <p:spPr bwMode="auto">
          <a:xfrm>
            <a:off x="228600" y="29718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64588" name="Text Box 214"/>
          <p:cNvSpPr txBox="1">
            <a:spLocks noChangeArrowheads="1"/>
          </p:cNvSpPr>
          <p:nvPr/>
        </p:nvSpPr>
        <p:spPr bwMode="auto">
          <a:xfrm>
            <a:off x="4419600" y="762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64589" name="Text Box 215"/>
          <p:cNvSpPr txBox="1">
            <a:spLocks noChangeArrowheads="1"/>
          </p:cNvSpPr>
          <p:nvPr/>
        </p:nvSpPr>
        <p:spPr bwMode="auto">
          <a:xfrm>
            <a:off x="8153400" y="2895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4590" name="Text Box 216"/>
          <p:cNvSpPr txBox="1">
            <a:spLocks noChangeArrowheads="1"/>
          </p:cNvSpPr>
          <p:nvPr/>
        </p:nvSpPr>
        <p:spPr bwMode="auto">
          <a:xfrm>
            <a:off x="4267200" y="17526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Kitchen</a:t>
            </a:r>
          </a:p>
        </p:txBody>
      </p:sp>
      <p:sp>
        <p:nvSpPr>
          <p:cNvPr id="64591" name="Text Box 217"/>
          <p:cNvSpPr txBox="1">
            <a:spLocks noChangeArrowheads="1"/>
          </p:cNvSpPr>
          <p:nvPr/>
        </p:nvSpPr>
        <p:spPr bwMode="auto">
          <a:xfrm>
            <a:off x="3886200" y="2133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64592" name="Text Box 218"/>
          <p:cNvSpPr txBox="1">
            <a:spLocks noChangeArrowheads="1"/>
          </p:cNvSpPr>
          <p:nvPr/>
        </p:nvSpPr>
        <p:spPr bwMode="auto">
          <a:xfrm>
            <a:off x="3810000" y="17526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Attic Hatch</a:t>
            </a:r>
          </a:p>
        </p:txBody>
      </p:sp>
      <p:sp>
        <p:nvSpPr>
          <p:cNvPr id="64593" name="Text Box 219"/>
          <p:cNvSpPr txBox="1">
            <a:spLocks noChangeArrowheads="1"/>
          </p:cNvSpPr>
          <p:nvPr/>
        </p:nvSpPr>
        <p:spPr bwMode="auto">
          <a:xfrm>
            <a:off x="1981200" y="17526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Attic Hatch</a:t>
            </a:r>
          </a:p>
        </p:txBody>
      </p:sp>
      <p:sp>
        <p:nvSpPr>
          <p:cNvPr id="64594" name="Text Box 220"/>
          <p:cNvSpPr txBox="1">
            <a:spLocks noChangeArrowheads="1"/>
          </p:cNvSpPr>
          <p:nvPr/>
        </p:nvSpPr>
        <p:spPr bwMode="auto">
          <a:xfrm>
            <a:off x="3276600" y="17526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Attic Hatch</a:t>
            </a:r>
          </a:p>
        </p:txBody>
      </p:sp>
      <p:sp>
        <p:nvSpPr>
          <p:cNvPr id="64595" name="Text Box 221"/>
          <p:cNvSpPr txBox="1">
            <a:spLocks noChangeArrowheads="1"/>
          </p:cNvSpPr>
          <p:nvPr/>
        </p:nvSpPr>
        <p:spPr bwMode="auto">
          <a:xfrm>
            <a:off x="6858000" y="17526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Attic Hatch</a:t>
            </a:r>
          </a:p>
        </p:txBody>
      </p:sp>
      <p:sp>
        <p:nvSpPr>
          <p:cNvPr id="64596" name="Text Box 222"/>
          <p:cNvSpPr txBox="1">
            <a:spLocks noChangeArrowheads="1"/>
          </p:cNvSpPr>
          <p:nvPr/>
        </p:nvSpPr>
        <p:spPr bwMode="auto">
          <a:xfrm>
            <a:off x="5562600" y="17526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Attic Hatch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AAE0E50-D4D1-4AC2-ADF9-626698662735}" type="slidenum">
              <a:rPr lang="en-US"/>
              <a:pPr>
                <a:defRPr/>
              </a:pPr>
              <a:t>294</a:t>
            </a:fld>
            <a:endParaRPr lang="en-US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SHOPPING CENTER--</a:t>
            </a:r>
            <a:br>
              <a:rPr lang="en-US" sz="4400" dirty="0" smtClean="0"/>
            </a:br>
            <a:r>
              <a:rPr lang="en-US" sz="4400" dirty="0" smtClean="0"/>
              <a:t>1st ITERATION</a:t>
            </a:r>
          </a:p>
        </p:txBody>
      </p:sp>
      <p:graphicFrame>
        <p:nvGraphicFramePr>
          <p:cNvPr id="2050" name="Object 0" descr="This is a picture of the burn time clock showing 5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463128646"/>
              </p:ext>
            </p:extLst>
          </p:nvPr>
        </p:nvGraphicFramePr>
        <p:xfrm>
          <a:off x="1295400" y="32004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2004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577013" y="28432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</TotalTime>
  <Words>864</Words>
  <Application>Microsoft Office PowerPoint</Application>
  <PresentationFormat>On-screen Show (4:3)</PresentationFormat>
  <Paragraphs>427</Paragraphs>
  <Slides>56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8" baseType="lpstr">
      <vt:lpstr>Custom Design</vt:lpstr>
      <vt:lpstr>Chart</vt:lpstr>
      <vt:lpstr>SHOPPING CENTER WALKAROUND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SHOPPING CENTER-- 1st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SHOPPING CENTER-- 2nd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SHOPPING CENTER-- 2nd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SHOPPING CENTER--  3rd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SHOPPING CENTER-- 3rd ITERATION (cont'd)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SHOPPING CENTER-- 4th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SHOPPING CENTER-- 4th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SHOPPING CENTER-- 4th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Shopping Center</dc:title>
  <dc:creator>Phil </dc:creator>
  <cp:lastModifiedBy>jvanover</cp:lastModifiedBy>
  <cp:revision>50</cp:revision>
  <cp:lastPrinted>2013-02-21T18:45:36Z</cp:lastPrinted>
  <dcterms:created xsi:type="dcterms:W3CDTF">2009-04-06T23:42:59Z</dcterms:created>
  <dcterms:modified xsi:type="dcterms:W3CDTF">2013-02-21T18:48:57Z</dcterms:modified>
</cp:coreProperties>
</file>